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3" r:id="rId3"/>
    <p:sldId id="258" r:id="rId4"/>
    <p:sldId id="271" r:id="rId5"/>
    <p:sldId id="328" r:id="rId6"/>
    <p:sldId id="265" r:id="rId7"/>
    <p:sldId id="325" r:id="rId8"/>
    <p:sldId id="326" r:id="rId9"/>
    <p:sldId id="329" r:id="rId10"/>
    <p:sldId id="330" r:id="rId11"/>
    <p:sldId id="331" r:id="rId12"/>
    <p:sldId id="332" r:id="rId13"/>
    <p:sldId id="333" r:id="rId14"/>
    <p:sldId id="327" r:id="rId15"/>
    <p:sldId id="334" r:id="rId16"/>
    <p:sldId id="298" r:id="rId17"/>
  </p:sldIdLst>
  <p:sldSz cx="12192000" cy="6858000"/>
  <p:notesSz cx="6858000" cy="9144000"/>
  <p:embeddedFontLst>
    <p:embeddedFont>
      <p:font typeface="Roboto" panose="0200000000000000000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Black" panose="02000000000000000000"/>
      <p:bold r:id="rId29"/>
    </p:embeddedFont>
    <p:embeddedFont>
      <p:font typeface="Book Antiqua" panose="02040602050305030304" pitchFamily="18" charset="0"/>
      <p:regular r:id="rId30"/>
      <p:bold r:id="rId31"/>
      <p:italic r:id="rId32"/>
      <p:boldItalic r:id="rId33"/>
    </p:embeddedFont>
    <p:embeddedFont>
      <p:font typeface="Arial Black" panose="020B0A04020102020204" pitchFamily="34" charset="0"/>
      <p:bold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4660"/>
  </p:normalViewPr>
  <p:slideViewPr>
    <p:cSldViewPr snapToGrid="0">
      <p:cViewPr varScale="1">
        <p:scale>
          <a:sx n="121" d="100"/>
          <a:sy n="121" d="100"/>
        </p:scale>
        <p:origin x="17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1.xml"/><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tackoverflow.com/" TargetMode="External"/><Relationship Id="rId2" Type="http://schemas.openxmlformats.org/officeDocument/2006/relationships/hyperlink" Target="http://www.tutorialspoint.php/" TargetMode="External"/><Relationship Id="rId1" Type="http://schemas.openxmlformats.org/officeDocument/2006/relationships/hyperlink" Target="http://www.w3schools.com/"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Rectangle: Rounded Corners 20"/>
          <p:cNvSpPr/>
          <p:nvPr/>
        </p:nvSpPr>
        <p:spPr>
          <a:xfrm>
            <a:off x="8571080" y="0"/>
            <a:ext cx="3620919" cy="6858000"/>
          </a:xfrm>
          <a:prstGeom prst="roundRect">
            <a:avLst>
              <a:gd name="adj"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4" name="文本框 3"/>
          <p:cNvSpPr txBox="1"/>
          <p:nvPr/>
        </p:nvSpPr>
        <p:spPr>
          <a:xfrm>
            <a:off x="506730" y="1913255"/>
            <a:ext cx="6797675" cy="4538345"/>
          </a:xfrm>
          <a:prstGeom prst="rect">
            <a:avLst/>
          </a:prstGeom>
          <a:noFill/>
          <a:effectLst/>
        </p:spPr>
        <p:txBody>
          <a:bodyPr wrap="square" lIns="107934" tIns="53968" rIns="107934" bIns="53968" rtlCol="0">
            <a:spAutoFit/>
          </a:bodyPr>
          <a:lstStyle/>
          <a:p>
            <a:pPr marR="0" indent="0" defTabSz="914400" fontAlgn="auto">
              <a:lnSpc>
                <a:spcPct val="100000"/>
              </a:lnSpc>
              <a:spcBef>
                <a:spcPts val="0"/>
              </a:spcBef>
              <a:spcAft>
                <a:spcPts val="0"/>
              </a:spcAft>
              <a:buClrTx/>
              <a:buSzTx/>
              <a:buFontTx/>
              <a:buNone/>
              <a:defRPr/>
            </a:pPr>
            <a:r>
              <a:rPr kumimoji="0" lang="en-US" altLang="zh-CN" sz="7200" b="0" i="0" kern="0" cap="none" spc="0" normalizeH="0" baseline="0" noProof="0" dirty="0">
                <a:solidFill>
                  <a:schemeClr val="accent3"/>
                </a:solidFill>
                <a:latin typeface="Roboto Black" panose="02000000000000000000"/>
                <a:ea typeface="Roboto" panose="02000000000000000000" pitchFamily="2" charset="0"/>
                <a:cs typeface="+mn-ea"/>
                <a:sym typeface="+mn-lt"/>
              </a:rPr>
              <a:t>STUDENT RESULT MANAGEMENT SYSTEM</a:t>
            </a:r>
            <a:endParaRPr kumimoji="0" lang="en-US" altLang="zh-CN" sz="7200" b="0" i="0" kern="0" cap="none" spc="0" normalizeH="0" baseline="0" noProof="0" dirty="0">
              <a:solidFill>
                <a:schemeClr val="accent3"/>
              </a:solidFill>
              <a:latin typeface="Roboto Black" panose="02000000000000000000"/>
              <a:ea typeface="Roboto" panose="02000000000000000000" pitchFamily="2" charset="0"/>
              <a:cs typeface="+mn-ea"/>
              <a:sym typeface="+mn-lt"/>
            </a:endParaRPr>
          </a:p>
        </p:txBody>
      </p:sp>
      <p:cxnSp>
        <p:nvCxnSpPr>
          <p:cNvPr id="14" name="直接连接符 13"/>
          <p:cNvCxnSpPr/>
          <p:nvPr/>
        </p:nvCxnSpPr>
        <p:spPr>
          <a:xfrm>
            <a:off x="677862" y="4647087"/>
            <a:ext cx="376237" cy="0"/>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pic>
        <p:nvPicPr>
          <p:cNvPr id="1026" name="Picture 2" descr="3,500+ Exam Results Day Stock Photos, Pictures &amp; Royalty-Free Images -  iStock | School exam results d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00393" y="1084943"/>
            <a:ext cx="3741373" cy="2812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743" y="435428"/>
            <a:ext cx="5396029" cy="523220"/>
          </a:xfrm>
          <a:prstGeom prst="rect">
            <a:avLst/>
          </a:prstGeom>
          <a:noFill/>
        </p:spPr>
        <p:txBody>
          <a:bodyPr wrap="none" rtlCol="0">
            <a:spAutoFit/>
          </a:bodyPr>
          <a:lstStyle/>
          <a:p>
            <a:r>
              <a:rPr lang="en-US" sz="2800" dirty="0">
                <a:latin typeface="Book Antiqua" panose="02040602050305030304" pitchFamily="18" charset="0"/>
              </a:rPr>
              <a:t>Results/Performance Evaluation</a:t>
            </a:r>
            <a:endParaRPr lang="en-US" sz="2800" dirty="0">
              <a:latin typeface="Book Antiqua" panose="02040602050305030304" pitchFamily="18" charset="0"/>
            </a:endParaRPr>
          </a:p>
        </p:txBody>
      </p:sp>
      <p:sp>
        <p:nvSpPr>
          <p:cNvPr id="7" name="TextBox 6"/>
          <p:cNvSpPr txBox="1"/>
          <p:nvPr/>
        </p:nvSpPr>
        <p:spPr>
          <a:xfrm>
            <a:off x="500743" y="1099457"/>
            <a:ext cx="2132315" cy="369332"/>
          </a:xfrm>
          <a:prstGeom prst="rect">
            <a:avLst/>
          </a:prstGeom>
          <a:noFill/>
        </p:spPr>
        <p:txBody>
          <a:bodyPr wrap="none" rtlCol="0">
            <a:spAutoFit/>
          </a:bodyPr>
          <a:lstStyle/>
          <a:p>
            <a:r>
              <a:rPr lang="en-US" dirty="0"/>
              <a:t>3. Manage Classes</a:t>
            </a:r>
            <a:endParaRPr lang="en-US" dirty="0"/>
          </a:p>
        </p:txBody>
      </p:sp>
      <p:pic>
        <p:nvPicPr>
          <p:cNvPr id="4" name="Picture 3"/>
          <p:cNvPicPr>
            <a:picLocks noChangeAspect="1"/>
          </p:cNvPicPr>
          <p:nvPr/>
        </p:nvPicPr>
        <p:blipFill>
          <a:blip r:embed="rId1"/>
          <a:stretch>
            <a:fillRect/>
          </a:stretch>
        </p:blipFill>
        <p:spPr>
          <a:xfrm>
            <a:off x="500743" y="1609598"/>
            <a:ext cx="9806525" cy="4596808"/>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743" y="435428"/>
            <a:ext cx="5396029" cy="523220"/>
          </a:xfrm>
          <a:prstGeom prst="rect">
            <a:avLst/>
          </a:prstGeom>
          <a:noFill/>
        </p:spPr>
        <p:txBody>
          <a:bodyPr wrap="none" rtlCol="0">
            <a:spAutoFit/>
          </a:bodyPr>
          <a:lstStyle/>
          <a:p>
            <a:r>
              <a:rPr lang="en-US" sz="2800" dirty="0">
                <a:latin typeface="Book Antiqua" panose="02040602050305030304" pitchFamily="18" charset="0"/>
              </a:rPr>
              <a:t>Results/Performance Evaluation</a:t>
            </a:r>
            <a:endParaRPr lang="en-US" sz="2800" dirty="0">
              <a:latin typeface="Book Antiqua" panose="02040602050305030304" pitchFamily="18" charset="0"/>
            </a:endParaRPr>
          </a:p>
        </p:txBody>
      </p:sp>
      <p:sp>
        <p:nvSpPr>
          <p:cNvPr id="7" name="TextBox 6"/>
          <p:cNvSpPr txBox="1"/>
          <p:nvPr/>
        </p:nvSpPr>
        <p:spPr>
          <a:xfrm>
            <a:off x="500743" y="1099457"/>
            <a:ext cx="1907895" cy="369332"/>
          </a:xfrm>
          <a:prstGeom prst="rect">
            <a:avLst/>
          </a:prstGeom>
          <a:noFill/>
        </p:spPr>
        <p:txBody>
          <a:bodyPr wrap="none" rtlCol="0">
            <a:spAutoFit/>
          </a:bodyPr>
          <a:lstStyle/>
          <a:p>
            <a:r>
              <a:rPr lang="en-US" dirty="0"/>
              <a:t>4. Declare Result</a:t>
            </a:r>
            <a:endParaRPr lang="en-US" dirty="0"/>
          </a:p>
        </p:txBody>
      </p:sp>
      <p:pic>
        <p:nvPicPr>
          <p:cNvPr id="3" name="Picture 2"/>
          <p:cNvPicPr>
            <a:picLocks noChangeAspect="1"/>
          </p:cNvPicPr>
          <p:nvPr/>
        </p:nvPicPr>
        <p:blipFill>
          <a:blip r:embed="rId1"/>
          <a:stretch>
            <a:fillRect/>
          </a:stretch>
        </p:blipFill>
        <p:spPr>
          <a:xfrm>
            <a:off x="500743" y="1609598"/>
            <a:ext cx="11615837" cy="392034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743" y="435428"/>
            <a:ext cx="5396029" cy="523220"/>
          </a:xfrm>
          <a:prstGeom prst="rect">
            <a:avLst/>
          </a:prstGeom>
          <a:noFill/>
        </p:spPr>
        <p:txBody>
          <a:bodyPr wrap="none" rtlCol="0">
            <a:spAutoFit/>
          </a:bodyPr>
          <a:lstStyle/>
          <a:p>
            <a:r>
              <a:rPr lang="en-US" sz="2800" dirty="0">
                <a:latin typeface="Book Antiqua" panose="02040602050305030304" pitchFamily="18" charset="0"/>
              </a:rPr>
              <a:t>Results/Performance Evaluation</a:t>
            </a:r>
            <a:endParaRPr lang="en-US" sz="2800" dirty="0">
              <a:latin typeface="Book Antiqua" panose="02040602050305030304" pitchFamily="18" charset="0"/>
            </a:endParaRPr>
          </a:p>
        </p:txBody>
      </p:sp>
      <p:sp>
        <p:nvSpPr>
          <p:cNvPr id="7" name="TextBox 6"/>
          <p:cNvSpPr txBox="1"/>
          <p:nvPr/>
        </p:nvSpPr>
        <p:spPr>
          <a:xfrm>
            <a:off x="500743" y="1099457"/>
            <a:ext cx="1654620" cy="369332"/>
          </a:xfrm>
          <a:prstGeom prst="rect">
            <a:avLst/>
          </a:prstGeom>
          <a:noFill/>
        </p:spPr>
        <p:txBody>
          <a:bodyPr wrap="none" rtlCol="0">
            <a:spAutoFit/>
          </a:bodyPr>
          <a:lstStyle/>
          <a:p>
            <a:r>
              <a:rPr lang="en-US" dirty="0"/>
              <a:t>5. Result Page</a:t>
            </a:r>
            <a:endParaRPr lang="en-US" dirty="0"/>
          </a:p>
        </p:txBody>
      </p:sp>
      <p:pic>
        <p:nvPicPr>
          <p:cNvPr id="4" name="Picture 3"/>
          <p:cNvPicPr>
            <a:picLocks noChangeAspect="1"/>
          </p:cNvPicPr>
          <p:nvPr/>
        </p:nvPicPr>
        <p:blipFill>
          <a:blip r:embed="rId1"/>
          <a:stretch>
            <a:fillRect/>
          </a:stretch>
        </p:blipFill>
        <p:spPr>
          <a:xfrm>
            <a:off x="500743" y="1468789"/>
            <a:ext cx="10682613" cy="4873942"/>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组合 3"/>
          <p:cNvGrpSpPr/>
          <p:nvPr/>
        </p:nvGrpSpPr>
        <p:grpSpPr>
          <a:xfrm>
            <a:off x="715645" y="1028700"/>
            <a:ext cx="10858496" cy="4800597"/>
            <a:chOff x="666750" y="1028700"/>
            <a:chExt cx="10858496" cy="4800597"/>
          </a:xfrm>
        </p:grpSpPr>
        <p:sp>
          <p:nvSpPr>
            <p:cNvPr id="5" name="Rectangle: Rounded Corners 20"/>
            <p:cNvSpPr/>
            <p:nvPr/>
          </p:nvSpPr>
          <p:spPr>
            <a:xfrm flipV="1">
              <a:off x="666750" y="1028700"/>
              <a:ext cx="10858496" cy="4800596"/>
            </a:xfrm>
            <a:prstGeom prst="roundRect">
              <a:avLst>
                <a:gd name="adj" fmla="val 3467"/>
              </a:avLst>
            </a:prstGeom>
            <a:solidFill>
              <a:schemeClr val="bg1"/>
            </a:solidFill>
            <a:ln w="12700" cap="flat" cmpd="sng" algn="ctr">
              <a:noFill/>
              <a:prstDash val="solid"/>
              <a:miter lim="800000"/>
            </a:ln>
            <a:effectLst>
              <a:outerShdw blurRad="558800" dist="558800" dir="5400000" sx="90000" sy="90000" algn="t" rotWithShape="0">
                <a:srgbClr val="18202B">
                  <a:alpha val="2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6" name="Rectangle: Rounded Corners 20"/>
            <p:cNvSpPr/>
            <p:nvPr/>
          </p:nvSpPr>
          <p:spPr>
            <a:xfrm rot="5400000" flipV="1">
              <a:off x="981076" y="714374"/>
              <a:ext cx="4800597" cy="5429249"/>
            </a:xfrm>
            <a:prstGeom prst="round2SameRect">
              <a:avLst>
                <a:gd name="adj1" fmla="val 3140"/>
                <a:gd name="adj2" fmla="val 0"/>
              </a:avLst>
            </a:prstGeom>
            <a:gradFill flip="none" rotWithShape="0">
              <a:gsLst>
                <a:gs pos="0">
                  <a:schemeClr val="accent1"/>
                </a:gs>
                <a:gs pos="100000">
                  <a:schemeClr val="accent1">
                    <a:lumMod val="60000"/>
                    <a:lumOff val="40000"/>
                  </a:schemeClr>
                </a:gs>
              </a:gsLst>
              <a:lin ang="2700000" scaled="0"/>
              <a:tileRect/>
            </a:gradFill>
            <a:ln w="12700" cap="flat" cmpd="sng" algn="ctr">
              <a:solidFill>
                <a:schemeClr val="accent1"/>
              </a:solid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grpSp>
      <p:sp>
        <p:nvSpPr>
          <p:cNvPr id="3" name="Text Box 2"/>
          <p:cNvSpPr txBox="1"/>
          <p:nvPr/>
        </p:nvSpPr>
        <p:spPr>
          <a:xfrm>
            <a:off x="907415" y="1766570"/>
            <a:ext cx="10474960" cy="3569335"/>
          </a:xfrm>
          <a:prstGeom prst="rect">
            <a:avLst/>
          </a:prstGeom>
          <a:noFill/>
        </p:spPr>
        <p:txBody>
          <a:bodyPr wrap="square" rtlCol="0">
            <a:spAutoFit/>
          </a:bodyPr>
          <a:lstStyle/>
          <a:p>
            <a:pPr marL="285750" indent="-285750" algn="l">
              <a:buFont typeface="Wingdings" panose="05000000000000000000" charset="0"/>
              <a:buChar char="Ø"/>
            </a:pPr>
            <a:r>
              <a:rPr lang="en-US" dirty="0">
                <a:latin typeface="Book Antiqua" panose="02040602050305030304" pitchFamily="18" charset="0"/>
              </a:rPr>
              <a:t>  </a:t>
            </a:r>
            <a:r>
              <a:rPr lang="en-US" sz="1600" dirty="0">
                <a:latin typeface="Book Antiqua" panose="02040602050305030304" pitchFamily="18" charset="0"/>
              </a:rPr>
              <a:t>The package was designed in such a way that future </a:t>
            </a:r>
            <a:r>
              <a:rPr lang="en-US" sz="1600" dirty="0">
                <a:solidFill>
                  <a:schemeClr val="accent1"/>
                </a:solidFill>
                <a:latin typeface="Book Antiqua" panose="02040602050305030304" pitchFamily="18" charset="0"/>
              </a:rPr>
              <a:t>modifications can be done easily. The following </a:t>
            </a:r>
            <a:r>
              <a:rPr lang="en-US" sz="1600" dirty="0">
                <a:latin typeface="Book Antiqua" panose="02040602050305030304" pitchFamily="18" charset="0"/>
              </a:rPr>
              <a:t>conclusions can be deduced from the development of </a:t>
            </a:r>
            <a:r>
              <a:rPr lang="en-US" sz="1600" dirty="0">
                <a:solidFill>
                  <a:schemeClr val="accent1"/>
                </a:solidFill>
                <a:latin typeface="Book Antiqua" panose="02040602050305030304" pitchFamily="18" charset="0"/>
              </a:rPr>
              <a:t>the project.</a:t>
            </a:r>
            <a:endParaRPr lang="en-US" sz="1600" dirty="0">
              <a:solidFill>
                <a:schemeClr val="accent1"/>
              </a:solidFill>
              <a:latin typeface="Book Antiqua" panose="02040602050305030304" pitchFamily="18" charset="0"/>
            </a:endParaRPr>
          </a:p>
          <a:p>
            <a:pPr marL="285750" indent="-285750" algn="l">
              <a:buFont typeface="Wingdings" panose="05000000000000000000" charset="0"/>
              <a:buChar char="Ø"/>
            </a:pPr>
            <a:endParaRPr lang="en-US" sz="1600" dirty="0">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Automation of the entire system improves the efficien</a:t>
            </a:r>
            <a:r>
              <a:rPr lang="en-US" sz="1600" dirty="0">
                <a:solidFill>
                  <a:schemeClr val="accent1"/>
                </a:solidFill>
                <a:latin typeface="Book Antiqua" panose="02040602050305030304" pitchFamily="18" charset="0"/>
              </a:rPr>
              <a:t>cy.</a:t>
            </a:r>
            <a:endParaRPr lang="en-US" sz="1600" dirty="0">
              <a:solidFill>
                <a:schemeClr val="accent1"/>
              </a:solidFill>
              <a:latin typeface="Book Antiqua" panose="02040602050305030304" pitchFamily="18" charset="0"/>
            </a:endParaRPr>
          </a:p>
          <a:p>
            <a:pPr marL="285750" indent="-285750" algn="l"/>
            <a:endParaRPr lang="en-US" sz="1600" dirty="0">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 It provides a friendly graphical user interface which pr</a:t>
            </a:r>
            <a:r>
              <a:rPr lang="en-US" sz="1600" dirty="0">
                <a:solidFill>
                  <a:schemeClr val="accent1"/>
                </a:solidFill>
                <a:latin typeface="Book Antiqua" panose="02040602050305030304" pitchFamily="18" charset="0"/>
              </a:rPr>
              <a:t>oves to be better when compared to the existing system.</a:t>
            </a:r>
            <a:endParaRPr lang="en-US" sz="1600" dirty="0">
              <a:solidFill>
                <a:schemeClr val="accent1"/>
              </a:solidFill>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 It gives appropriate access to the authorized users de</a:t>
            </a:r>
            <a:r>
              <a:rPr lang="en-US" sz="1600" dirty="0">
                <a:solidFill>
                  <a:schemeClr val="accent1"/>
                </a:solidFill>
                <a:latin typeface="Book Antiqua" panose="02040602050305030304" pitchFamily="18" charset="0"/>
              </a:rPr>
              <a:t>pending on their permissions.</a:t>
            </a:r>
            <a:endParaRPr lang="en-US" sz="1600" dirty="0">
              <a:solidFill>
                <a:schemeClr val="accent1"/>
              </a:solidFill>
              <a:latin typeface="Book Antiqua" panose="02040602050305030304" pitchFamily="18" charset="0"/>
            </a:endParaRPr>
          </a:p>
          <a:p>
            <a:pPr marL="285750" indent="-285750" algn="l"/>
            <a:endParaRPr lang="en-US" sz="1600" dirty="0">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 It effectively overcomes the delay in communications</a:t>
            </a:r>
            <a:r>
              <a:rPr lang="en-US" sz="1600" dirty="0">
                <a:solidFill>
                  <a:schemeClr val="accent1"/>
                </a:solidFill>
                <a:latin typeface="Book Antiqua" panose="02040602050305030304" pitchFamily="18" charset="0"/>
              </a:rPr>
              <a:t>.</a:t>
            </a:r>
            <a:endParaRPr lang="en-US" sz="1600" dirty="0">
              <a:solidFill>
                <a:schemeClr val="accent1"/>
              </a:solidFill>
              <a:latin typeface="Book Antiqua" panose="02040602050305030304" pitchFamily="18" charset="0"/>
            </a:endParaRPr>
          </a:p>
          <a:p>
            <a:pPr marL="285750" indent="-285750" algn="l"/>
            <a:endParaRPr lang="en-US" sz="1600" dirty="0">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 Updating of information becomes so easier. System s</a:t>
            </a:r>
            <a:r>
              <a:rPr lang="en-US" sz="1600" dirty="0">
                <a:solidFill>
                  <a:schemeClr val="accent1"/>
                </a:solidFill>
                <a:latin typeface="Book Antiqua" panose="02040602050305030304" pitchFamily="18" charset="0"/>
              </a:rPr>
              <a:t>ecurity, data security and reliability are the striking</a:t>
            </a:r>
            <a:r>
              <a:rPr lang="en-US" sz="1600" dirty="0">
                <a:latin typeface="Book Antiqua" panose="02040602050305030304" pitchFamily="18" charset="0"/>
              </a:rPr>
              <a:t> features.</a:t>
            </a:r>
            <a:endParaRPr lang="en-US" sz="1600" dirty="0">
              <a:latin typeface="Book Antiqua" panose="02040602050305030304" pitchFamily="18" charset="0"/>
            </a:endParaRPr>
          </a:p>
          <a:p>
            <a:pPr marL="285750" indent="-285750" algn="l">
              <a:buFont typeface="Wingdings" panose="05000000000000000000" charset="0"/>
              <a:buChar char="Ø"/>
            </a:pPr>
            <a:endParaRPr lang="en-US" sz="1600" dirty="0">
              <a:latin typeface="Book Antiqua" panose="02040602050305030304" pitchFamily="18" charset="0"/>
            </a:endParaRPr>
          </a:p>
          <a:p>
            <a:pPr marL="285750" indent="-285750" algn="l">
              <a:buFont typeface="Wingdings" panose="05000000000000000000" charset="0"/>
              <a:buChar char="Ø"/>
            </a:pPr>
            <a:r>
              <a:rPr lang="en-US" sz="1600" dirty="0">
                <a:latin typeface="Book Antiqua" panose="02040602050305030304" pitchFamily="18" charset="0"/>
              </a:rPr>
              <a:t>The System has adequate scope for modification it fut</a:t>
            </a:r>
            <a:r>
              <a:rPr lang="en-US" sz="1600" dirty="0">
                <a:solidFill>
                  <a:schemeClr val="accent1"/>
                </a:solidFill>
                <a:latin typeface="Book Antiqua" panose="02040602050305030304" pitchFamily="18" charset="0"/>
              </a:rPr>
              <a:t>ure if it is necessary.</a:t>
            </a:r>
            <a:endParaRPr lang="en-US" sz="1600" dirty="0">
              <a:solidFill>
                <a:schemeClr val="accent1"/>
              </a:solidFill>
              <a:latin typeface="Book Antiqua" panose="02040602050305030304" pitchFamily="18" charset="0"/>
            </a:endParaRPr>
          </a:p>
        </p:txBody>
      </p:sp>
      <p:sp>
        <p:nvSpPr>
          <p:cNvPr id="8" name="Text Box 7"/>
          <p:cNvSpPr txBox="1"/>
          <p:nvPr/>
        </p:nvSpPr>
        <p:spPr>
          <a:xfrm>
            <a:off x="1508760" y="1028700"/>
            <a:ext cx="2839085" cy="521970"/>
          </a:xfrm>
          <a:prstGeom prst="rect">
            <a:avLst/>
          </a:prstGeom>
          <a:noFill/>
        </p:spPr>
        <p:txBody>
          <a:bodyPr wrap="none" rtlCol="0">
            <a:spAutoFit/>
          </a:bodyPr>
          <a:lstStyle/>
          <a:p>
            <a:r>
              <a:rPr lang="en-US" sz="2800">
                <a:latin typeface="Arial Black" panose="020B0A04020102020204" pitchFamily="34" charset="0"/>
                <a:cs typeface="Arial Black" panose="020B0A04020102020204" pitchFamily="34" charset="0"/>
              </a:rPr>
              <a:t>CONCLUSION</a:t>
            </a:r>
            <a:endParaRPr lang="en-US" sz="2800">
              <a:latin typeface="Arial Black" panose="020B0A04020102020204" pitchFamily="34" charset="0"/>
              <a:cs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687" y="489857"/>
            <a:ext cx="2071401" cy="523220"/>
          </a:xfrm>
          <a:prstGeom prst="rect">
            <a:avLst/>
          </a:prstGeom>
          <a:noFill/>
        </p:spPr>
        <p:txBody>
          <a:bodyPr wrap="none" rtlCol="0">
            <a:spAutoFit/>
          </a:bodyPr>
          <a:lstStyle/>
          <a:p>
            <a:r>
              <a:rPr lang="en-US" sz="2800" dirty="0">
                <a:latin typeface="Book Antiqua" panose="02040602050305030304" pitchFamily="18" charset="0"/>
              </a:rPr>
              <a:t>References :</a:t>
            </a:r>
            <a:endParaRPr lang="en-US" sz="2800" dirty="0">
              <a:latin typeface="Book Antiqua" panose="02040602050305030304" pitchFamily="18" charset="0"/>
            </a:endParaRPr>
          </a:p>
        </p:txBody>
      </p:sp>
      <p:sp>
        <p:nvSpPr>
          <p:cNvPr id="3" name="TextBox 2"/>
          <p:cNvSpPr txBox="1"/>
          <p:nvPr/>
        </p:nvSpPr>
        <p:spPr>
          <a:xfrm>
            <a:off x="827315" y="1469571"/>
            <a:ext cx="9427028" cy="3416320"/>
          </a:xfrm>
          <a:prstGeom prst="rect">
            <a:avLst/>
          </a:prstGeom>
          <a:noFill/>
        </p:spPr>
        <p:txBody>
          <a:bodyPr wrap="square" rtlCol="0">
            <a:spAutoFit/>
          </a:bodyPr>
          <a:lstStyle/>
          <a:p>
            <a:pPr>
              <a:buFont typeface="Arial" panose="020B0604020202020204" pitchFamily="34" charset="0"/>
              <a:buChar char="•"/>
            </a:pPr>
            <a:r>
              <a:rPr lang="en-IN" dirty="0">
                <a:effectLst/>
                <a:latin typeface="Book Antiqua" panose="02040602050305030304" pitchFamily="18" charset="0"/>
              </a:rPr>
              <a:t>  PHP and MySQL Web Development, Book by Luke Welling </a:t>
            </a:r>
            <a:endParaRPr lang="en-IN" dirty="0">
              <a:effectLst/>
            </a:endParaRPr>
          </a:p>
          <a:p>
            <a:pPr>
              <a:buFont typeface="Arial" panose="020B0604020202020204" pitchFamily="34" charset="0"/>
              <a:buChar char="•"/>
            </a:pPr>
            <a:r>
              <a:rPr lang="en-IN" dirty="0">
                <a:latin typeface="Symbol" panose="05050102010706020507" pitchFamily="2" charset="2"/>
              </a:rPr>
              <a:t>  </a:t>
            </a:r>
            <a:r>
              <a:rPr lang="en-IN" sz="1800" dirty="0">
                <a:effectLst/>
                <a:latin typeface="Book Antiqua" panose="02040602050305030304" pitchFamily="18" charset="0"/>
              </a:rPr>
              <a:t>Head First PHP &amp; </a:t>
            </a:r>
            <a:r>
              <a:rPr lang="en-IN" sz="1800" dirty="0" err="1">
                <a:effectLst/>
                <a:latin typeface="Book Antiqua" panose="02040602050305030304" pitchFamily="18" charset="0"/>
              </a:rPr>
              <a:t>MySQLBook</a:t>
            </a:r>
            <a:r>
              <a:rPr lang="en-IN" sz="1800" dirty="0">
                <a:effectLst/>
                <a:latin typeface="Book Antiqua" panose="02040602050305030304" pitchFamily="18" charset="0"/>
              </a:rPr>
              <a:t> by Lynn </a:t>
            </a:r>
            <a:r>
              <a:rPr lang="en-IN" sz="1800" dirty="0" err="1">
                <a:effectLst/>
                <a:latin typeface="Book Antiqua" panose="02040602050305030304" pitchFamily="18" charset="0"/>
              </a:rPr>
              <a:t>Beighley</a:t>
            </a:r>
            <a:r>
              <a:rPr lang="en-IN" sz="1800" dirty="0">
                <a:effectLst/>
                <a:latin typeface="Book Antiqua" panose="02040602050305030304" pitchFamily="18" charset="0"/>
              </a:rPr>
              <a:t> and Michael Morrison </a:t>
            </a:r>
            <a:endParaRPr lang="en-IN" dirty="0">
              <a:effectLst/>
            </a:endParaRPr>
          </a:p>
          <a:p>
            <a:pPr>
              <a:buFont typeface="Arial" panose="020B0604020202020204" pitchFamily="34" charset="0"/>
              <a:buChar char="•"/>
            </a:pPr>
            <a:r>
              <a:rPr lang="en-IN" sz="1800" dirty="0">
                <a:effectLst/>
                <a:latin typeface="Symbol" panose="05050102010706020507" pitchFamily="2" charset="2"/>
              </a:rPr>
              <a:t>  </a:t>
            </a:r>
            <a:r>
              <a:rPr lang="en-IN" sz="1800" dirty="0">
                <a:effectLst/>
                <a:latin typeface="Book Antiqua" panose="02040602050305030304" pitchFamily="18" charset="0"/>
              </a:rPr>
              <a:t>PHP &amp; MySQL for Dummies, book by Janet </a:t>
            </a:r>
            <a:r>
              <a:rPr lang="en-IN" sz="1800" dirty="0" err="1">
                <a:effectLst/>
                <a:latin typeface="Book Antiqua" panose="02040602050305030304" pitchFamily="18" charset="0"/>
              </a:rPr>
              <a:t>Valade</a:t>
            </a:r>
            <a:r>
              <a:rPr lang="en-IN" sz="1800" dirty="0">
                <a:effectLst/>
                <a:latin typeface="Book Antiqua" panose="02040602050305030304" pitchFamily="18" charset="0"/>
              </a:rPr>
              <a:t> </a:t>
            </a:r>
            <a:endParaRPr lang="en-IN" sz="1800" dirty="0">
              <a:effectLst/>
              <a:latin typeface="Book Antiqua" panose="02040602050305030304" pitchFamily="18" charset="0"/>
            </a:endParaRPr>
          </a:p>
          <a:p>
            <a:pPr>
              <a:buFont typeface="Arial" panose="020B0604020202020204" pitchFamily="34" charset="0"/>
              <a:buChar char="•"/>
            </a:pPr>
            <a:r>
              <a:rPr lang="en-IN" dirty="0">
                <a:latin typeface="Book Antiqua" panose="02040602050305030304" pitchFamily="18" charset="0"/>
              </a:rPr>
              <a:t>  </a:t>
            </a:r>
            <a:r>
              <a:rPr lang="en-IN" sz="1800" dirty="0">
                <a:effectLst/>
                <a:latin typeface="Book Antiqua" panose="02040602050305030304" pitchFamily="18" charset="0"/>
                <a:hlinkClick r:id="rId1"/>
              </a:rPr>
              <a:t>www.w3schools.com </a:t>
            </a:r>
            <a:endParaRPr lang="en-IN" dirty="0">
              <a:effectLst/>
            </a:endParaRPr>
          </a:p>
          <a:p>
            <a:pPr>
              <a:buFont typeface="Arial" panose="020B0604020202020204" pitchFamily="34" charset="0"/>
              <a:buChar char="•"/>
            </a:pPr>
            <a:r>
              <a:rPr lang="en-IN" sz="1800" dirty="0">
                <a:effectLst/>
                <a:latin typeface="Symbol" panose="05050102010706020507" pitchFamily="2" charset="2"/>
              </a:rPr>
              <a:t>  </a:t>
            </a:r>
            <a:r>
              <a:rPr lang="en-IN" sz="1800" dirty="0">
                <a:effectLst/>
                <a:latin typeface="Book Antiqua" panose="02040602050305030304" pitchFamily="18" charset="0"/>
                <a:hlinkClick r:id="rId2"/>
              </a:rPr>
              <a:t>www.tutorialspoint.php</a:t>
            </a:r>
            <a:r>
              <a:rPr lang="en-IN" sz="1800" dirty="0">
                <a:effectLst/>
                <a:latin typeface="Book Antiqua" panose="02040602050305030304" pitchFamily="18" charset="0"/>
              </a:rPr>
              <a:t> </a:t>
            </a:r>
            <a:endParaRPr lang="en-IN" dirty="0">
              <a:effectLst/>
            </a:endParaRPr>
          </a:p>
          <a:p>
            <a:pPr>
              <a:buFont typeface="Arial" panose="020B0604020202020204" pitchFamily="34" charset="0"/>
              <a:buChar char="•"/>
            </a:pPr>
            <a:r>
              <a:rPr lang="en-IN" sz="1800" dirty="0">
                <a:effectLst/>
                <a:latin typeface="Symbol" panose="05050102010706020507" pitchFamily="2" charset="2"/>
              </a:rPr>
              <a:t> </a:t>
            </a:r>
            <a:r>
              <a:rPr lang="en-IN" sz="1800" dirty="0">
                <a:effectLst/>
                <a:latin typeface="Symbol" panose="05050102010706020507" pitchFamily="2" charset="2"/>
                <a:hlinkClick r:id="rId3"/>
              </a:rPr>
              <a:t> </a:t>
            </a:r>
            <a:r>
              <a:rPr lang="en-IN" sz="1800" dirty="0">
                <a:effectLst/>
                <a:latin typeface="Book Antiqua" panose="02040602050305030304" pitchFamily="18" charset="0"/>
                <a:hlinkClick r:id="rId3"/>
              </a:rPr>
              <a:t>http://</a:t>
            </a:r>
            <a:r>
              <a:rPr lang="en-IN" sz="1800" dirty="0" err="1">
                <a:effectLst/>
                <a:latin typeface="Book Antiqua" panose="02040602050305030304" pitchFamily="18" charset="0"/>
                <a:hlinkClick r:id="rId3"/>
              </a:rPr>
              <a:t>stackoverflow.com</a:t>
            </a:r>
            <a:r>
              <a:rPr lang="en-IN" sz="1800" dirty="0">
                <a:effectLst/>
                <a:latin typeface="Book Antiqua" panose="02040602050305030304" pitchFamily="18" charset="0"/>
                <a:hlinkClick r:id="rId3"/>
              </a:rPr>
              <a:t> </a:t>
            </a:r>
            <a:endParaRPr lang="en-IN" sz="1800" dirty="0">
              <a:effectLst/>
              <a:latin typeface="Book Antiqua" panose="02040602050305030304" pitchFamily="18" charset="0"/>
            </a:endParaRPr>
          </a:p>
          <a:p>
            <a:pPr algn="just">
              <a:buFont typeface="Arial" panose="020B0604020202020204" pitchFamily="34" charset="0"/>
              <a:buChar char="•"/>
            </a:pPr>
            <a:r>
              <a:rPr lang="en-IN" dirty="0">
                <a:latin typeface="Book Antiqua" panose="02040602050305030304" pitchFamily="18" charset="0"/>
              </a:rPr>
              <a:t> </a:t>
            </a:r>
            <a:r>
              <a:rPr lang="en-IN" sz="1800" dirty="0">
                <a:effectLst/>
                <a:latin typeface="Book Antiqua" panose="02040602050305030304" pitchFamily="18" charset="0"/>
              </a:rPr>
              <a:t>Pearson. Wallace, P. (2015). Introduction to Information Systems (2nd ed.). Boston:    Pearson </a:t>
            </a:r>
            <a:r>
              <a:rPr lang="en-IN" sz="1800" dirty="0" err="1">
                <a:effectLst/>
                <a:latin typeface="Book Antiqua" panose="02040602050305030304" pitchFamily="18" charset="0"/>
              </a:rPr>
              <a:t>Wundenberg</a:t>
            </a:r>
            <a:r>
              <a:rPr lang="en-IN" sz="1800" dirty="0">
                <a:effectLst/>
                <a:latin typeface="Book Antiqua" panose="02040602050305030304" pitchFamily="18" charset="0"/>
              </a:rPr>
              <a:t>. S-M (2015). Requirement Engineering for Knowledge-Intensive Processes: Reference Architecture for the Selection of a Learning Management System, Wiesbaden Germany Springer Gabler. </a:t>
            </a:r>
            <a:r>
              <a:rPr lang="en-IN" sz="1800" dirty="0">
                <a:solidFill>
                  <a:srgbClr val="0000FF"/>
                </a:solidFill>
                <a:effectLst/>
                <a:latin typeface="Book Antiqua" panose="02040602050305030304" pitchFamily="18" charset="0"/>
              </a:rPr>
              <a:t>https://</a:t>
            </a:r>
            <a:r>
              <a:rPr lang="en-IN" sz="1800" dirty="0" err="1">
                <a:solidFill>
                  <a:srgbClr val="0000FF"/>
                </a:solidFill>
                <a:effectLst/>
                <a:latin typeface="Book Antiqua" panose="02040602050305030304" pitchFamily="18" charset="0"/>
              </a:rPr>
              <a:t>doi.org</a:t>
            </a:r>
            <a:r>
              <a:rPr lang="en-IN" sz="1800" dirty="0">
                <a:solidFill>
                  <a:srgbClr val="0000FF"/>
                </a:solidFill>
                <a:effectLst/>
                <a:latin typeface="Book Antiqua" panose="02040602050305030304" pitchFamily="18" charset="0"/>
              </a:rPr>
              <a:t>/10.1007/978-3-658-08832-3 </a:t>
            </a:r>
            <a:endParaRPr lang="en-IN" dirty="0">
              <a:effectLst/>
            </a:endParaRPr>
          </a:p>
          <a:p>
            <a:pPr>
              <a:buFont typeface="Arial" panose="020B0604020202020204" pitchFamily="34" charset="0"/>
              <a:buChar char="•"/>
            </a:pPr>
            <a:endParaRPr lang="en-IN" dirty="0">
              <a:effectLst/>
            </a:endParaRPr>
          </a:p>
          <a:p>
            <a:endParaRPr lang="en-US" dirty="0">
              <a:latin typeface="Book Antiqua" panose="0204060205030503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20"/>
          <p:cNvSpPr/>
          <p:nvPr/>
        </p:nvSpPr>
        <p:spPr>
          <a:xfrm flipV="1">
            <a:off x="0" y="1368191"/>
            <a:ext cx="12192000" cy="4121618"/>
          </a:xfrm>
          <a:prstGeom prst="rect">
            <a:avLst/>
          </a:prstGeom>
          <a:gradFill>
            <a:gsLst>
              <a:gs pos="0">
                <a:schemeClr val="accent1"/>
              </a:gs>
              <a:gs pos="100000">
                <a:schemeClr val="accent1">
                  <a:lumMod val="60000"/>
                  <a:lumOff val="40000"/>
                </a:schemeClr>
              </a:gs>
            </a:gsLst>
            <a:lin ang="2700000" scaled="0"/>
          </a:gradFill>
          <a:ln w="12700" cap="flat" cmpd="sng" algn="ctr">
            <a:no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pic>
        <p:nvPicPr>
          <p:cNvPr id="13" name="图片 12" descr="房间里有窗户&#10;&#10;中度可信度描述已自动生成"/>
          <p:cNvPicPr>
            <a:picLocks noChangeAspect="1"/>
          </p:cNvPicPr>
          <p:nvPr/>
        </p:nvPicPr>
        <p:blipFill>
          <a:blip r:embed="rId1" cstate="print">
            <a:alphaModFix amt="25000"/>
            <a:duotone>
              <a:schemeClr val="accent1">
                <a:shade val="45000"/>
                <a:satMod val="135000"/>
              </a:schemeClr>
              <a:prstClr val="white"/>
            </a:duotone>
            <a:extLst>
              <a:ext uri="{28A0092B-C50C-407E-A947-70E740481C1C}">
                <a14:useLocalDpi xmlns:a14="http://schemas.microsoft.com/office/drawing/2010/main" val="0"/>
              </a:ext>
            </a:extLst>
          </a:blip>
          <a:srcRect l="413" t="24887" r="413" b="24887"/>
          <a:stretch>
            <a:fillRect/>
          </a:stretch>
        </p:blipFill>
        <p:spPr>
          <a:xfrm>
            <a:off x="0" y="1368191"/>
            <a:ext cx="12191999" cy="4121618"/>
          </a:xfrm>
          <a:custGeom>
            <a:avLst/>
            <a:gdLst>
              <a:gd name="connsiteX0" fmla="*/ 0 w 12191999"/>
              <a:gd name="connsiteY0" fmla="*/ 0 h 4121618"/>
              <a:gd name="connsiteX1" fmla="*/ 12191999 w 12191999"/>
              <a:gd name="connsiteY1" fmla="*/ 0 h 4121618"/>
              <a:gd name="connsiteX2" fmla="*/ 12191999 w 12191999"/>
              <a:gd name="connsiteY2" fmla="*/ 4121618 h 4121618"/>
              <a:gd name="connsiteX3" fmla="*/ 0 w 12191999"/>
              <a:gd name="connsiteY3" fmla="*/ 4121618 h 4121618"/>
              <a:gd name="connsiteX4" fmla="*/ 0 w 12191999"/>
              <a:gd name="connsiteY4" fmla="*/ 0 h 412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4121618">
                <a:moveTo>
                  <a:pt x="0" y="0"/>
                </a:moveTo>
                <a:lnTo>
                  <a:pt x="12191999" y="0"/>
                </a:lnTo>
                <a:lnTo>
                  <a:pt x="12191999" y="4121618"/>
                </a:lnTo>
                <a:lnTo>
                  <a:pt x="0" y="4121618"/>
                </a:lnTo>
                <a:lnTo>
                  <a:pt x="0" y="0"/>
                </a:lnTo>
                <a:close/>
              </a:path>
            </a:pathLst>
          </a:custGeom>
        </p:spPr>
      </p:pic>
      <p:sp>
        <p:nvSpPr>
          <p:cNvPr id="6" name="文本框 5"/>
          <p:cNvSpPr txBox="1"/>
          <p:nvPr/>
        </p:nvSpPr>
        <p:spPr>
          <a:xfrm>
            <a:off x="4404042" y="3418830"/>
            <a:ext cx="6149975" cy="14452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0" cap="none" spc="0" normalizeH="0" baseline="0" noProof="0">
                <a:ln>
                  <a:noFill/>
                </a:ln>
                <a:solidFill>
                  <a:prstClr val="white"/>
                </a:solidFill>
                <a:effectLst/>
                <a:uLnTx/>
                <a:uFillTx/>
                <a:latin typeface="Roboto Black" panose="02000000000000000000"/>
                <a:ea typeface="Roboto" panose="02000000000000000000" pitchFamily="2" charset="0"/>
                <a:cs typeface="Kanit SemiBold" pitchFamily="2" charset="-34"/>
              </a:rPr>
              <a:t>THANKYOU</a:t>
            </a:r>
            <a:endParaRPr kumimoji="0" lang="zh-CN" altLang="en-US" sz="8800" b="0" i="0" u="none" strike="noStrike" kern="0" cap="none" spc="0" normalizeH="0" baseline="0" noProof="0">
              <a:ln>
                <a:noFill/>
              </a:ln>
              <a:solidFill>
                <a:prstClr val="white"/>
              </a:solidFill>
              <a:effectLst/>
              <a:uLnTx/>
              <a:uFillTx/>
              <a:latin typeface="Roboto Black" panose="02000000000000000000"/>
              <a:ea typeface="等线"/>
              <a:cs typeface="Kanit SemiBold" pitchFamily="2" charset="-34"/>
            </a:endParaRPr>
          </a:p>
        </p:txBody>
      </p:sp>
      <p:sp>
        <p:nvSpPr>
          <p:cNvPr id="3" name="Text Box 2"/>
          <p:cNvSpPr txBox="1"/>
          <p:nvPr/>
        </p:nvSpPr>
        <p:spPr>
          <a:xfrm>
            <a:off x="241300" y="1475740"/>
            <a:ext cx="3996690" cy="1229995"/>
          </a:xfrm>
          <a:prstGeom prst="rect">
            <a:avLst/>
          </a:prstGeom>
          <a:noFill/>
        </p:spPr>
        <p:txBody>
          <a:bodyPr wrap="none" rtlCol="0">
            <a:spAutoFit/>
          </a:bodyPr>
          <a:p>
            <a:r>
              <a:rPr lang="en-US" b="1">
                <a:solidFill>
                  <a:schemeClr val="bg1"/>
                </a:solidFill>
                <a:latin typeface="Book Antiqua" panose="02040602050305030304" pitchFamily="18" charset="0"/>
                <a:cs typeface="Book Antiqua" panose="02040602050305030304" pitchFamily="18" charset="0"/>
              </a:rPr>
              <a:t>Team :</a:t>
            </a:r>
            <a:endParaRPr lang="en-US" b="1">
              <a:solidFill>
                <a:schemeClr val="bg1"/>
              </a:solidFill>
              <a:latin typeface="Book Antiqua" panose="02040602050305030304" pitchFamily="18" charset="0"/>
              <a:cs typeface="Book Antiqua" panose="02040602050305030304" pitchFamily="18" charset="0"/>
            </a:endParaRPr>
          </a:p>
          <a:p>
            <a:r>
              <a:rPr lang="en-US" sz="1400">
                <a:solidFill>
                  <a:schemeClr val="bg1"/>
                </a:solidFill>
                <a:latin typeface="Book Antiqua" panose="02040602050305030304" pitchFamily="18" charset="0"/>
                <a:cs typeface="Book Antiqua" panose="02040602050305030304" pitchFamily="18" charset="0"/>
              </a:rPr>
              <a:t>Karthik Dasari (AP20110010501)</a:t>
            </a:r>
            <a:endParaRPr lang="en-US" sz="1400">
              <a:solidFill>
                <a:schemeClr val="bg1"/>
              </a:solidFill>
              <a:latin typeface="Book Antiqua" panose="02040602050305030304" pitchFamily="18" charset="0"/>
              <a:cs typeface="Book Antiqua" panose="02040602050305030304" pitchFamily="18" charset="0"/>
            </a:endParaRPr>
          </a:p>
          <a:p>
            <a:r>
              <a:rPr lang="en-US" sz="1400">
                <a:solidFill>
                  <a:schemeClr val="bg1"/>
                </a:solidFill>
                <a:latin typeface="Book Antiqua" panose="02040602050305030304" pitchFamily="18" charset="0"/>
                <a:cs typeface="Book Antiqua" panose="02040602050305030304" pitchFamily="18" charset="0"/>
              </a:rPr>
              <a:t>Venkata Naga Kalyan Puppala (AP20110010509)</a:t>
            </a:r>
            <a:endParaRPr lang="en-US" sz="1400">
              <a:solidFill>
                <a:schemeClr val="bg1"/>
              </a:solidFill>
              <a:latin typeface="Book Antiqua" panose="02040602050305030304" pitchFamily="18" charset="0"/>
              <a:cs typeface="Book Antiqua" panose="02040602050305030304" pitchFamily="18" charset="0"/>
            </a:endParaRPr>
          </a:p>
          <a:p>
            <a:r>
              <a:rPr lang="en-US" sz="1400">
                <a:solidFill>
                  <a:schemeClr val="bg1"/>
                </a:solidFill>
                <a:latin typeface="Book Antiqua" panose="02040602050305030304" pitchFamily="18" charset="0"/>
                <a:cs typeface="Book Antiqua" panose="02040602050305030304" pitchFamily="18" charset="0"/>
              </a:rPr>
              <a:t>Mihir Krishna Tatavarthi (AP20110010510)</a:t>
            </a:r>
            <a:endParaRPr lang="en-US" sz="1400">
              <a:solidFill>
                <a:schemeClr val="bg1"/>
              </a:solidFill>
              <a:latin typeface="Book Antiqua" panose="02040602050305030304" pitchFamily="18" charset="0"/>
              <a:cs typeface="Book Antiqua" panose="02040602050305030304" pitchFamily="18" charset="0"/>
            </a:endParaRPr>
          </a:p>
          <a:p>
            <a:r>
              <a:rPr lang="en-US" sz="1400">
                <a:solidFill>
                  <a:schemeClr val="bg1"/>
                </a:solidFill>
                <a:latin typeface="Book Antiqua" panose="02040602050305030304" pitchFamily="18" charset="0"/>
                <a:cs typeface="Book Antiqua" panose="02040602050305030304" pitchFamily="18" charset="0"/>
              </a:rPr>
              <a:t>Vyshnavi Yakkanti (AP20110010559)</a:t>
            </a:r>
            <a:endParaRPr lang="en-US" sz="1400">
              <a:solidFill>
                <a:schemeClr val="bg1"/>
              </a:solidFill>
              <a:latin typeface="Book Antiqua" panose="02040602050305030304" pitchFamily="18" charset="0"/>
              <a:cs typeface="Book Antiqua" panose="0204060205030503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Rounded Corners 20"/>
          <p:cNvSpPr/>
          <p:nvPr/>
        </p:nvSpPr>
        <p:spPr>
          <a:xfrm flipV="1">
            <a:off x="6764500" y="782392"/>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11" name="Rectangle: Rounded Corners 20"/>
          <p:cNvSpPr/>
          <p:nvPr/>
        </p:nvSpPr>
        <p:spPr>
          <a:xfrm flipV="1">
            <a:off x="6778568" y="1613004"/>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12" name="Rectangle: Rounded Corners 20"/>
          <p:cNvSpPr/>
          <p:nvPr/>
        </p:nvSpPr>
        <p:spPr>
          <a:xfrm flipV="1">
            <a:off x="6764500" y="2475973"/>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rPr>
              <a:t>kjdjksd</a:t>
            </a:r>
            <a:endParaRPr kumimoji="0" lang="en-US" alt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13" name="Rectangle: Rounded Corners 20"/>
          <p:cNvSpPr/>
          <p:nvPr/>
        </p:nvSpPr>
        <p:spPr>
          <a:xfrm flipV="1">
            <a:off x="6743335" y="3327660"/>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14" name="Rectangle: Rounded Corners 20"/>
          <p:cNvSpPr/>
          <p:nvPr/>
        </p:nvSpPr>
        <p:spPr>
          <a:xfrm flipV="1">
            <a:off x="6764500" y="4190629"/>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15" name="Rectangle: Rounded Corners 20"/>
          <p:cNvSpPr/>
          <p:nvPr/>
        </p:nvSpPr>
        <p:spPr>
          <a:xfrm flipV="1">
            <a:off x="6764500" y="5020746"/>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2" name="Rectangle: Rounded Corners 20"/>
          <p:cNvSpPr/>
          <p:nvPr/>
        </p:nvSpPr>
        <p:spPr>
          <a:xfrm flipV="1">
            <a:off x="-1" y="-18"/>
            <a:ext cx="6104100" cy="4031353"/>
          </a:xfrm>
          <a:prstGeom prst="round1Rect">
            <a:avLst>
              <a:gd name="adj" fmla="val 5116"/>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a:outerShdw blurRad="582008" dist="266700" dir="5400000" sx="90000" sy="90000" algn="ctr" rotWithShape="0">
              <a:schemeClr val="accent1">
                <a:alpha val="69000"/>
              </a:schemeClr>
            </a:outerShdw>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22" name="文本框 21"/>
          <p:cNvSpPr txBox="1"/>
          <p:nvPr/>
        </p:nvSpPr>
        <p:spPr>
          <a:xfrm>
            <a:off x="559522" y="878060"/>
            <a:ext cx="419217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sym typeface="+mn-lt"/>
              </a:rPr>
              <a:t>Table of content</a:t>
            </a:r>
            <a:endParaRPr kumimoji="0" lang="zh-CN" altLang="en-US" sz="4400" b="0" i="0" u="none" strike="noStrike" kern="1200" cap="none" spc="0" normalizeH="0" baseline="0" noProof="0">
              <a:ln>
                <a:noFill/>
              </a:ln>
              <a:solidFill>
                <a:prstClr val="white"/>
              </a:solidFill>
              <a:effectLst/>
              <a:uLnTx/>
              <a:uFillTx/>
              <a:latin typeface="Book Antiqua" panose="02040602050305030304" pitchFamily="18" charset="0"/>
              <a:cs typeface="+mn-ea"/>
              <a:sym typeface="+mn-lt"/>
            </a:endParaRPr>
          </a:p>
        </p:txBody>
      </p:sp>
      <p:sp>
        <p:nvSpPr>
          <p:cNvPr id="66" name="文本框 65"/>
          <p:cNvSpPr txBox="1"/>
          <p:nvPr/>
        </p:nvSpPr>
        <p:spPr>
          <a:xfrm>
            <a:off x="7099035" y="893998"/>
            <a:ext cx="1839435" cy="462862"/>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500" kern="0" dirty="0">
                <a:latin typeface="Book Antiqua" panose="02040602050305030304" pitchFamily="18" charset="0"/>
                <a:ea typeface="Roboto" panose="02000000000000000000" pitchFamily="2" charset="0"/>
                <a:cs typeface="+mn-ea"/>
                <a:sym typeface="+mn-lt"/>
              </a:rPr>
              <a:t>0</a:t>
            </a: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1. Abstract</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sp>
        <p:nvSpPr>
          <p:cNvPr id="71" name="文本框 70"/>
          <p:cNvSpPr txBox="1"/>
          <p:nvPr/>
        </p:nvSpPr>
        <p:spPr>
          <a:xfrm>
            <a:off x="7113103" y="1724610"/>
            <a:ext cx="2917190" cy="460375"/>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02. Existing System</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sp>
        <p:nvSpPr>
          <p:cNvPr id="74" name="文本框 73"/>
          <p:cNvSpPr txBox="1"/>
          <p:nvPr/>
        </p:nvSpPr>
        <p:spPr>
          <a:xfrm>
            <a:off x="7099035" y="2587579"/>
            <a:ext cx="3844290" cy="460375"/>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03. System Requirements </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sp>
        <p:nvSpPr>
          <p:cNvPr id="77" name="文本框 76"/>
          <p:cNvSpPr txBox="1"/>
          <p:nvPr/>
        </p:nvSpPr>
        <p:spPr>
          <a:xfrm>
            <a:off x="7077870" y="3439268"/>
            <a:ext cx="3089777" cy="462862"/>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04. Proposed System</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sp>
        <p:nvSpPr>
          <p:cNvPr id="80" name="文本框 79"/>
          <p:cNvSpPr txBox="1"/>
          <p:nvPr/>
        </p:nvSpPr>
        <p:spPr>
          <a:xfrm>
            <a:off x="7099036" y="4302237"/>
            <a:ext cx="1720215" cy="460375"/>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05. Results</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sp>
        <p:nvSpPr>
          <p:cNvPr id="83" name="文本框 82"/>
          <p:cNvSpPr txBox="1"/>
          <p:nvPr/>
        </p:nvSpPr>
        <p:spPr>
          <a:xfrm>
            <a:off x="7099036" y="5132350"/>
            <a:ext cx="2273849" cy="462862"/>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06.</a:t>
            </a:r>
            <a:r>
              <a:rPr kumimoji="0" lang="en-US" altLang="zh-CN" sz="2500" b="0" i="0" u="none" strike="noStrike" kern="0" cap="none" spc="0" normalizeH="0" noProof="0" dirty="0">
                <a:ln>
                  <a:noFill/>
                </a:ln>
                <a:effectLst/>
                <a:uLnTx/>
                <a:uFillTx/>
                <a:latin typeface="Book Antiqua" panose="02040602050305030304" pitchFamily="18" charset="0"/>
                <a:ea typeface="Roboto" panose="02000000000000000000" pitchFamily="2" charset="0"/>
                <a:cs typeface="+mn-ea"/>
                <a:sym typeface="+mn-lt"/>
              </a:rPr>
              <a:t> </a:t>
            </a: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Conclusion</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rcRect l="13724" r="13724"/>
          <a:stretch>
            <a:fillRect/>
          </a:stretch>
        </p:blipFill>
        <p:spPr>
          <a:xfrm>
            <a:off x="660400" y="2015067"/>
            <a:ext cx="4593185" cy="4220633"/>
          </a:xfrm>
          <a:custGeom>
            <a:avLst/>
            <a:gdLst>
              <a:gd name="connsiteX0" fmla="*/ 133902 w 4782446"/>
              <a:gd name="connsiteY0" fmla="*/ 0 h 4394543"/>
              <a:gd name="connsiteX1" fmla="*/ 4648544 w 4782446"/>
              <a:gd name="connsiteY1" fmla="*/ 0 h 4394543"/>
              <a:gd name="connsiteX2" fmla="*/ 4782446 w 4782446"/>
              <a:gd name="connsiteY2" fmla="*/ 133902 h 4394543"/>
              <a:gd name="connsiteX3" fmla="*/ 4782446 w 4782446"/>
              <a:gd name="connsiteY3" fmla="*/ 4260641 h 4394543"/>
              <a:gd name="connsiteX4" fmla="*/ 4648544 w 4782446"/>
              <a:gd name="connsiteY4" fmla="*/ 4394543 h 4394543"/>
              <a:gd name="connsiteX5" fmla="*/ 133902 w 4782446"/>
              <a:gd name="connsiteY5" fmla="*/ 4394543 h 4394543"/>
              <a:gd name="connsiteX6" fmla="*/ 0 w 4782446"/>
              <a:gd name="connsiteY6" fmla="*/ 4260641 h 4394543"/>
              <a:gd name="connsiteX7" fmla="*/ 0 w 4782446"/>
              <a:gd name="connsiteY7" fmla="*/ 133902 h 4394543"/>
              <a:gd name="connsiteX8" fmla="*/ 133902 w 4782446"/>
              <a:gd name="connsiteY8" fmla="*/ 0 h 439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2446" h="4394543">
                <a:moveTo>
                  <a:pt x="133902" y="0"/>
                </a:moveTo>
                <a:lnTo>
                  <a:pt x="4648544" y="0"/>
                </a:lnTo>
                <a:cubicBezTo>
                  <a:pt x="4722496" y="0"/>
                  <a:pt x="4782446" y="59950"/>
                  <a:pt x="4782446" y="133902"/>
                </a:cubicBezTo>
                <a:lnTo>
                  <a:pt x="4782446" y="4260641"/>
                </a:lnTo>
                <a:cubicBezTo>
                  <a:pt x="4782446" y="4334593"/>
                  <a:pt x="4722496" y="4394543"/>
                  <a:pt x="4648544" y="4394543"/>
                </a:cubicBezTo>
                <a:lnTo>
                  <a:pt x="133902" y="4394543"/>
                </a:lnTo>
                <a:cubicBezTo>
                  <a:pt x="59950" y="4394543"/>
                  <a:pt x="0" y="4334593"/>
                  <a:pt x="0" y="4260641"/>
                </a:cubicBezTo>
                <a:lnTo>
                  <a:pt x="0" y="133902"/>
                </a:lnTo>
                <a:cubicBezTo>
                  <a:pt x="0" y="59950"/>
                  <a:pt x="59950" y="0"/>
                  <a:pt x="133902" y="0"/>
                </a:cubicBezTo>
                <a:close/>
              </a:path>
            </a:pathLst>
          </a:custGeom>
          <a:blipFill>
            <a:blip r:embed="rId2"/>
            <a:tile tx="-63500" ty="0" sx="100000" sy="100000" flip="none" algn="ctr"/>
          </a:blipFill>
          <a:effectLst>
            <a:outerShdw blurRad="558800" dist="342900" dir="5400000" sx="90000" sy="90000" algn="ctr" rotWithShape="0">
              <a:schemeClr val="accent3">
                <a:alpha val="25000"/>
              </a:schemeClr>
            </a:outerShdw>
          </a:effectLst>
        </p:spPr>
      </p:pic>
      <p:cxnSp>
        <p:nvCxnSpPr>
          <p:cNvPr id="17" name="直接连接符 16"/>
          <p:cNvCxnSpPr/>
          <p:nvPr/>
        </p:nvCxnSpPr>
        <p:spPr>
          <a:xfrm>
            <a:off x="6764500" y="942483"/>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778568" y="1773095"/>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764500" y="2636064"/>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743335" y="3487751"/>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764500" y="4350720"/>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764500" y="5180837"/>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sp>
        <p:nvSpPr>
          <p:cNvPr id="5" name="Rectangle: Rounded Corners 20"/>
          <p:cNvSpPr/>
          <p:nvPr/>
        </p:nvSpPr>
        <p:spPr>
          <a:xfrm flipV="1">
            <a:off x="6764500" y="5887723"/>
            <a:ext cx="4788265" cy="638007"/>
          </a:xfrm>
          <a:prstGeom prst="roundRect">
            <a:avLst>
              <a:gd name="adj" fmla="val 13381"/>
            </a:avLst>
          </a:prstGeom>
          <a:solidFill>
            <a:schemeClr val="bg1"/>
          </a:solidFill>
          <a:ln w="12700" cap="flat" cmpd="sng" algn="ctr">
            <a:noFill/>
            <a:prstDash val="solid"/>
            <a:miter lim="800000"/>
          </a:ln>
          <a:effectLst>
            <a:outerShdw blurRad="472912" dist="161220" dir="5400000" sx="90000" sy="90000" algn="t" rotWithShape="0">
              <a:schemeClr val="accent3">
                <a:alpha val="15000"/>
              </a:schemeClr>
            </a:outerShdw>
          </a:effectLst>
        </p:spPr>
        <p:txBody>
          <a:bodyPr lIns="77385" tIns="38693" rIns="77385" bIns="3869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500" b="0" i="0" u="none" strike="noStrike" kern="0" cap="none" spc="0" normalizeH="0" baseline="0" noProof="0">
              <a:ln>
                <a:noFill/>
              </a:ln>
              <a:solidFill>
                <a:prstClr val="white"/>
              </a:solidFill>
              <a:effectLst/>
              <a:uLnTx/>
              <a:uFillTx/>
              <a:latin typeface="Book Antiqua" panose="02040602050305030304" pitchFamily="18" charset="0"/>
              <a:ea typeface="Roboto" panose="02000000000000000000" pitchFamily="2" charset="0"/>
              <a:cs typeface="+mn-ea"/>
            </a:endParaRPr>
          </a:p>
        </p:txBody>
      </p:sp>
      <p:sp>
        <p:nvSpPr>
          <p:cNvPr id="6" name="文本框 82"/>
          <p:cNvSpPr txBox="1"/>
          <p:nvPr/>
        </p:nvSpPr>
        <p:spPr>
          <a:xfrm>
            <a:off x="7099036" y="5999327"/>
            <a:ext cx="2166447" cy="462862"/>
          </a:xfrm>
          <a:prstGeom prst="rect">
            <a:avLst/>
          </a:prstGeom>
          <a:noFill/>
          <a:effectLst/>
        </p:spPr>
        <p:txBody>
          <a:bodyPr wrap="none" lIns="77385" tIns="38693" rIns="77385" bIns="3869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07.</a:t>
            </a:r>
            <a:r>
              <a:rPr kumimoji="0" lang="en-US" altLang="zh-CN" sz="2500" b="0" i="0" u="none" strike="noStrike" kern="0" cap="none" spc="0" normalizeH="0" noProof="0" dirty="0">
                <a:ln>
                  <a:noFill/>
                </a:ln>
                <a:effectLst/>
                <a:uLnTx/>
                <a:uFillTx/>
                <a:latin typeface="Book Antiqua" panose="02040602050305030304" pitchFamily="18" charset="0"/>
                <a:ea typeface="Roboto" panose="02000000000000000000" pitchFamily="2" charset="0"/>
                <a:cs typeface="+mn-ea"/>
                <a:sym typeface="+mn-lt"/>
              </a:rPr>
              <a:t> </a:t>
            </a:r>
            <a:r>
              <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rPr>
              <a:t>References</a:t>
            </a:r>
            <a:endParaRPr kumimoji="0" lang="en-US" altLang="zh-CN" sz="2500" b="0" i="0" u="none" strike="noStrike" kern="0" cap="none" spc="0" normalizeH="0" baseline="0" noProof="0" dirty="0">
              <a:ln>
                <a:noFill/>
              </a:ln>
              <a:effectLst/>
              <a:uLnTx/>
              <a:uFillTx/>
              <a:latin typeface="Book Antiqua" panose="02040602050305030304" pitchFamily="18" charset="0"/>
              <a:ea typeface="Roboto" panose="02000000000000000000" pitchFamily="2" charset="0"/>
              <a:cs typeface="+mn-ea"/>
              <a:sym typeface="+mn-lt"/>
            </a:endParaRPr>
          </a:p>
        </p:txBody>
      </p:sp>
      <p:cxnSp>
        <p:nvCxnSpPr>
          <p:cNvPr id="7" name="直接连接符 27"/>
          <p:cNvCxnSpPr/>
          <p:nvPr/>
        </p:nvCxnSpPr>
        <p:spPr>
          <a:xfrm>
            <a:off x="6764500" y="6047814"/>
            <a:ext cx="0" cy="317824"/>
          </a:xfrm>
          <a:prstGeom prst="line">
            <a:avLst/>
          </a:prstGeom>
          <a:ln w="47625" cap="rnd">
            <a:gradFill>
              <a:gsLst>
                <a:gs pos="0">
                  <a:schemeClr val="accent1"/>
                </a:gs>
                <a:gs pos="100000">
                  <a:schemeClr val="accent1">
                    <a:lumMod val="60000"/>
                    <a:lumOff val="40000"/>
                  </a:schemeClr>
                </a:gs>
              </a:gsLst>
              <a:lin ang="2700000" scaled="0"/>
            </a:gradFill>
            <a:round/>
          </a:ln>
          <a:effectLst>
            <a:outerShdw blurRad="63500" dist="38100" dir="5400000" sx="90000" sy="90000" algn="ctr" rotWithShape="0">
              <a:schemeClr val="accent1">
                <a:alpha val="29000"/>
              </a:scheme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accel="5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accel="5000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1+#ppt_w/2"/>
                                          </p:val>
                                        </p:tav>
                                        <p:tav tm="100000">
                                          <p:val>
                                            <p:strVal val="#ppt_x"/>
                                          </p:val>
                                        </p:tav>
                                      </p:tavLst>
                                    </p:anim>
                                    <p:anim calcmode="lin" valueType="num">
                                      <p:cBhvr additive="base">
                                        <p:cTn id="16"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500" fill="hold"/>
                                        <p:tgtEl>
                                          <p:spTgt spid="71"/>
                                        </p:tgtEl>
                                        <p:attrNameLst>
                                          <p:attrName>ppt_x</p:attrName>
                                        </p:attrNameLst>
                                      </p:cBhvr>
                                      <p:tavLst>
                                        <p:tav tm="0">
                                          <p:val>
                                            <p:strVal val="1+#ppt_w/2"/>
                                          </p:val>
                                        </p:tav>
                                        <p:tav tm="100000">
                                          <p:val>
                                            <p:strVal val="#ppt_x"/>
                                          </p:val>
                                        </p:tav>
                                      </p:tavLst>
                                    </p:anim>
                                    <p:anim calcmode="lin" valueType="num">
                                      <p:cBhvr additive="base">
                                        <p:cTn id="22" dur="500" fill="hold"/>
                                        <p:tgtEl>
                                          <p:spTgt spid="71"/>
                                        </p:tgtEl>
                                        <p:attrNameLst>
                                          <p:attrName>ppt_y</p:attrName>
                                        </p:attrNameLst>
                                      </p:cBhvr>
                                      <p:tavLst>
                                        <p:tav tm="0">
                                          <p:val>
                                            <p:strVal val="#ppt_y"/>
                                          </p:val>
                                        </p:tav>
                                        <p:tav tm="100000">
                                          <p:val>
                                            <p:strVal val="#ppt_y"/>
                                          </p:val>
                                        </p:tav>
                                      </p:tavLst>
                                    </p:anim>
                                  </p:childTnLst>
                                </p:cTn>
                              </p:par>
                              <p:par>
                                <p:cTn id="23" presetID="2" presetClass="entr" presetSubtype="2" accel="5000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2" accel="5000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accel="5000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1+#ppt_w/2"/>
                                          </p:val>
                                        </p:tav>
                                        <p:tav tm="100000">
                                          <p:val>
                                            <p:strVal val="#ppt_x"/>
                                          </p:val>
                                        </p:tav>
                                      </p:tavLst>
                                    </p:anim>
                                    <p:anim calcmode="lin" valueType="num">
                                      <p:cBhvr additive="base">
                                        <p:cTn id="36" dur="500" fill="hold"/>
                                        <p:tgtEl>
                                          <p:spTgt spid="74"/>
                                        </p:tgtEl>
                                        <p:attrNameLst>
                                          <p:attrName>ppt_y</p:attrName>
                                        </p:attrNameLst>
                                      </p:cBhvr>
                                      <p:tavLst>
                                        <p:tav tm="0">
                                          <p:val>
                                            <p:strVal val="#ppt_y"/>
                                          </p:val>
                                        </p:tav>
                                        <p:tav tm="100000">
                                          <p:val>
                                            <p:strVal val="#ppt_y"/>
                                          </p:val>
                                        </p:tav>
                                      </p:tavLst>
                                    </p:anim>
                                  </p:childTnLst>
                                </p:cTn>
                              </p:par>
                              <p:par>
                                <p:cTn id="37" presetID="2" presetClass="entr" presetSubtype="2" accel="5000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accel="5000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accel="5000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1+#ppt_w/2"/>
                                          </p:val>
                                        </p:tav>
                                        <p:tav tm="100000">
                                          <p:val>
                                            <p:strVal val="#ppt_x"/>
                                          </p:val>
                                        </p:tav>
                                      </p:tavLst>
                                    </p:anim>
                                    <p:anim calcmode="lin" valueType="num">
                                      <p:cBhvr additive="base">
                                        <p:cTn id="50" dur="500" fill="hold"/>
                                        <p:tgtEl>
                                          <p:spTgt spid="77"/>
                                        </p:tgtEl>
                                        <p:attrNameLst>
                                          <p:attrName>ppt_y</p:attrName>
                                        </p:attrNameLst>
                                      </p:cBhvr>
                                      <p:tavLst>
                                        <p:tav tm="0">
                                          <p:val>
                                            <p:strVal val="#ppt_y"/>
                                          </p:val>
                                        </p:tav>
                                        <p:tav tm="100000">
                                          <p:val>
                                            <p:strVal val="#ppt_y"/>
                                          </p:val>
                                        </p:tav>
                                      </p:tavLst>
                                    </p:anim>
                                  </p:childTnLst>
                                </p:cTn>
                              </p:par>
                              <p:par>
                                <p:cTn id="51" presetID="2" presetClass="entr" presetSubtype="2" accel="5000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1+#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par>
                                <p:cTn id="55" presetID="2" presetClass="entr" presetSubtype="2" accel="5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accel="5000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1+#ppt_w/2"/>
                                          </p:val>
                                        </p:tav>
                                        <p:tav tm="100000">
                                          <p:val>
                                            <p:strVal val="#ppt_x"/>
                                          </p:val>
                                        </p:tav>
                                      </p:tavLst>
                                    </p:anim>
                                    <p:anim calcmode="lin" valueType="num">
                                      <p:cBhvr additive="base">
                                        <p:cTn id="64" dur="500" fill="hold"/>
                                        <p:tgtEl>
                                          <p:spTgt spid="27"/>
                                        </p:tgtEl>
                                        <p:attrNameLst>
                                          <p:attrName>ppt_y</p:attrName>
                                        </p:attrNameLst>
                                      </p:cBhvr>
                                      <p:tavLst>
                                        <p:tav tm="0">
                                          <p:val>
                                            <p:strVal val="#ppt_y"/>
                                          </p:val>
                                        </p:tav>
                                        <p:tav tm="100000">
                                          <p:val>
                                            <p:strVal val="#ppt_y"/>
                                          </p:val>
                                        </p:tav>
                                      </p:tavLst>
                                    </p:anim>
                                  </p:childTnLst>
                                </p:cTn>
                              </p:par>
                              <p:par>
                                <p:cTn id="65" presetID="2" presetClass="entr" presetSubtype="2" accel="5000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additive="base">
                                        <p:cTn id="67" dur="500" fill="hold"/>
                                        <p:tgtEl>
                                          <p:spTgt spid="80"/>
                                        </p:tgtEl>
                                        <p:attrNameLst>
                                          <p:attrName>ppt_x</p:attrName>
                                        </p:attrNameLst>
                                      </p:cBhvr>
                                      <p:tavLst>
                                        <p:tav tm="0">
                                          <p:val>
                                            <p:strVal val="1+#ppt_w/2"/>
                                          </p:val>
                                        </p:tav>
                                        <p:tav tm="100000">
                                          <p:val>
                                            <p:strVal val="#ppt_x"/>
                                          </p:val>
                                        </p:tav>
                                      </p:tavLst>
                                    </p:anim>
                                    <p:anim calcmode="lin" valueType="num">
                                      <p:cBhvr additive="base">
                                        <p:cTn id="68" dur="500" fill="hold"/>
                                        <p:tgtEl>
                                          <p:spTgt spid="80"/>
                                        </p:tgtEl>
                                        <p:attrNameLst>
                                          <p:attrName>ppt_y</p:attrName>
                                        </p:attrNameLst>
                                      </p:cBhvr>
                                      <p:tavLst>
                                        <p:tav tm="0">
                                          <p:val>
                                            <p:strVal val="#ppt_y"/>
                                          </p:val>
                                        </p:tav>
                                        <p:tav tm="100000">
                                          <p:val>
                                            <p:strVal val="#ppt_y"/>
                                          </p:val>
                                        </p:tav>
                                      </p:tavLst>
                                    </p:anim>
                                  </p:childTnLst>
                                </p:cTn>
                              </p:par>
                              <p:par>
                                <p:cTn id="69" presetID="2" presetClass="entr" presetSubtype="2" accel="5000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1+#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accel="50000"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500" fill="hold"/>
                                        <p:tgtEl>
                                          <p:spTgt spid="83"/>
                                        </p:tgtEl>
                                        <p:attrNameLst>
                                          <p:attrName>ppt_x</p:attrName>
                                        </p:attrNameLst>
                                      </p:cBhvr>
                                      <p:tavLst>
                                        <p:tav tm="0">
                                          <p:val>
                                            <p:strVal val="1+#ppt_w/2"/>
                                          </p:val>
                                        </p:tav>
                                        <p:tav tm="100000">
                                          <p:val>
                                            <p:strVal val="#ppt_x"/>
                                          </p:val>
                                        </p:tav>
                                      </p:tavLst>
                                    </p:anim>
                                    <p:anim calcmode="lin" valueType="num">
                                      <p:cBhvr additive="base">
                                        <p:cTn id="78" dur="500" fill="hold"/>
                                        <p:tgtEl>
                                          <p:spTgt spid="83"/>
                                        </p:tgtEl>
                                        <p:attrNameLst>
                                          <p:attrName>ppt_y</p:attrName>
                                        </p:attrNameLst>
                                      </p:cBhvr>
                                      <p:tavLst>
                                        <p:tav tm="0">
                                          <p:val>
                                            <p:strVal val="#ppt_y"/>
                                          </p:val>
                                        </p:tav>
                                        <p:tav tm="100000">
                                          <p:val>
                                            <p:strVal val="#ppt_y"/>
                                          </p:val>
                                        </p:tav>
                                      </p:tavLst>
                                    </p:anim>
                                  </p:childTnLst>
                                </p:cTn>
                              </p:par>
                              <p:par>
                                <p:cTn id="79" presetID="2" presetClass="entr" presetSubtype="2" accel="5000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additive="base">
                                        <p:cTn id="81" dur="500" fill="hold"/>
                                        <p:tgtEl>
                                          <p:spTgt spid="28"/>
                                        </p:tgtEl>
                                        <p:attrNameLst>
                                          <p:attrName>ppt_x</p:attrName>
                                        </p:attrNameLst>
                                      </p:cBhvr>
                                      <p:tavLst>
                                        <p:tav tm="0">
                                          <p:val>
                                            <p:strVal val="1+#ppt_w/2"/>
                                          </p:val>
                                        </p:tav>
                                        <p:tav tm="100000">
                                          <p:val>
                                            <p:strVal val="#ppt_x"/>
                                          </p:val>
                                        </p:tav>
                                      </p:tavLst>
                                    </p:anim>
                                    <p:anim calcmode="lin" valueType="num">
                                      <p:cBhvr additive="base">
                                        <p:cTn id="82" dur="500" fill="hold"/>
                                        <p:tgtEl>
                                          <p:spTgt spid="28"/>
                                        </p:tgtEl>
                                        <p:attrNameLst>
                                          <p:attrName>ppt_y</p:attrName>
                                        </p:attrNameLst>
                                      </p:cBhvr>
                                      <p:tavLst>
                                        <p:tav tm="0">
                                          <p:val>
                                            <p:strVal val="#ppt_y"/>
                                          </p:val>
                                        </p:tav>
                                        <p:tav tm="100000">
                                          <p:val>
                                            <p:strVal val="#ppt_y"/>
                                          </p:val>
                                        </p:tav>
                                      </p:tavLst>
                                    </p:anim>
                                  </p:childTnLst>
                                </p:cTn>
                              </p:par>
                              <p:par>
                                <p:cTn id="83" presetID="2" presetClass="entr" presetSubtype="2" accel="5000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1+#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accel="5000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1+#ppt_w/2"/>
                                          </p:val>
                                        </p:tav>
                                        <p:tav tm="100000">
                                          <p:val>
                                            <p:strVal val="#ppt_x"/>
                                          </p:val>
                                        </p:tav>
                                      </p:tavLst>
                                    </p:anim>
                                    <p:anim calcmode="lin" valueType="num">
                                      <p:cBhvr additive="base">
                                        <p:cTn id="92" dur="500" fill="hold"/>
                                        <p:tgtEl>
                                          <p:spTgt spid="6"/>
                                        </p:tgtEl>
                                        <p:attrNameLst>
                                          <p:attrName>ppt_y</p:attrName>
                                        </p:attrNameLst>
                                      </p:cBhvr>
                                      <p:tavLst>
                                        <p:tav tm="0">
                                          <p:val>
                                            <p:strVal val="#ppt_y"/>
                                          </p:val>
                                        </p:tav>
                                        <p:tav tm="100000">
                                          <p:val>
                                            <p:strVal val="#ppt_y"/>
                                          </p:val>
                                        </p:tav>
                                      </p:tavLst>
                                    </p:anim>
                                  </p:childTnLst>
                                </p:cTn>
                              </p:par>
                              <p:par>
                                <p:cTn id="93" presetID="2" presetClass="entr" presetSubtype="2" accel="5000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1+#ppt_w/2"/>
                                          </p:val>
                                        </p:tav>
                                        <p:tav tm="100000">
                                          <p:val>
                                            <p:strVal val="#ppt_x"/>
                                          </p:val>
                                        </p:tav>
                                      </p:tavLst>
                                    </p:anim>
                                    <p:anim calcmode="lin" valueType="num">
                                      <p:cBhvr additive="base">
                                        <p:cTn id="96" dur="500" fill="hold"/>
                                        <p:tgtEl>
                                          <p:spTgt spid="7"/>
                                        </p:tgtEl>
                                        <p:attrNameLst>
                                          <p:attrName>ppt_y</p:attrName>
                                        </p:attrNameLst>
                                      </p:cBhvr>
                                      <p:tavLst>
                                        <p:tav tm="0">
                                          <p:val>
                                            <p:strVal val="#ppt_y"/>
                                          </p:val>
                                        </p:tav>
                                        <p:tav tm="100000">
                                          <p:val>
                                            <p:strVal val="#ppt_y"/>
                                          </p:val>
                                        </p:tav>
                                      </p:tavLst>
                                    </p:anim>
                                  </p:childTnLst>
                                </p:cTn>
                              </p:par>
                              <p:par>
                                <p:cTn id="97" presetID="2" presetClass="entr" presetSubtype="2" accel="50000" fill="hold" grpId="0" nodeType="with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1+#ppt_w/2"/>
                                          </p:val>
                                        </p:tav>
                                        <p:tav tm="100000">
                                          <p:val>
                                            <p:strVal val="#ppt_x"/>
                                          </p:val>
                                        </p:tav>
                                      </p:tavLst>
                                    </p:anim>
                                    <p:anim calcmode="lin" valueType="num">
                                      <p:cBhvr additive="base">
                                        <p:cTn id="10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15" grpId="0" animBg="1"/>
      <p:bldP spid="66" grpId="0"/>
      <p:bldP spid="71" grpId="0"/>
      <p:bldP spid="74" grpId="0"/>
      <p:bldP spid="77" grpId="0"/>
      <p:bldP spid="80" grpId="0"/>
      <p:bldP spid="83" grpId="0"/>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Rounded Corners 20"/>
          <p:cNvSpPr/>
          <p:nvPr/>
        </p:nvSpPr>
        <p:spPr>
          <a:xfrm>
            <a:off x="0" y="4514892"/>
            <a:ext cx="12192000" cy="2343108"/>
          </a:xfrm>
          <a:prstGeom prst="roundRect">
            <a:avLst>
              <a:gd name="adj"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a:outerShdw blurRad="582008" dist="266700" dir="5400000" sx="90000" sy="90000" algn="ctr" rotWithShape="0">
              <a:schemeClr val="accent1">
                <a:alpha val="69000"/>
              </a:schemeClr>
            </a:outerShdw>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4" name="TextBox 4"/>
          <p:cNvSpPr txBox="1"/>
          <p:nvPr/>
        </p:nvSpPr>
        <p:spPr>
          <a:xfrm>
            <a:off x="263740" y="1022739"/>
            <a:ext cx="3609125" cy="830997"/>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lang="en-US" altLang="zh-CN" sz="4800" dirty="0">
                <a:solidFill>
                  <a:schemeClr val="accent3"/>
                </a:solidFill>
                <a:latin typeface="Book Antiqua" panose="02040602050305030304" pitchFamily="18" charset="0"/>
                <a:ea typeface="Roboto" panose="02000000000000000000" pitchFamily="2" charset="0"/>
                <a:cs typeface="+mn-ea"/>
                <a:sym typeface="+mn-lt"/>
              </a:rPr>
              <a:t>Introduction</a:t>
            </a:r>
            <a:endParaRPr kumimoji="0" lang="en-US" altLang="zh-CN" sz="4800" b="0" i="0" kern="1200" cap="none" spc="0" normalizeH="0" baseline="0" noProof="0" dirty="0">
              <a:solidFill>
                <a:schemeClr val="accent3"/>
              </a:solidFill>
              <a:latin typeface="Book Antiqua" panose="02040602050305030304" pitchFamily="18" charset="0"/>
              <a:ea typeface="Roboto" panose="02000000000000000000" pitchFamily="2" charset="0"/>
              <a:cs typeface="+mn-ea"/>
              <a:sym typeface="+mn-lt"/>
            </a:endParaRPr>
          </a:p>
        </p:txBody>
      </p:sp>
      <p:sp>
        <p:nvSpPr>
          <p:cNvPr id="6" name="文本框 5"/>
          <p:cNvSpPr txBox="1"/>
          <p:nvPr/>
        </p:nvSpPr>
        <p:spPr>
          <a:xfrm>
            <a:off x="3981722" y="407633"/>
            <a:ext cx="7860665" cy="2061210"/>
          </a:xfrm>
          <a:prstGeom prst="rect">
            <a:avLst/>
          </a:prstGeom>
          <a:noFill/>
        </p:spPr>
        <p:txBody>
          <a:bodyPr wrap="square" rtlCol="0">
            <a:spAutoFit/>
          </a:bodyPr>
          <a:lstStyle/>
          <a:p>
            <a:pPr marR="0" indent="0" algn="just" defTabSz="914400" fontAlgn="auto">
              <a:lnSpc>
                <a:spcPct val="100000"/>
              </a:lnSpc>
              <a:spcBef>
                <a:spcPts val="0"/>
              </a:spcBef>
              <a:spcAft>
                <a:spcPts val="0"/>
              </a:spcAft>
              <a:buClrTx/>
              <a:buSzTx/>
              <a:buFontTx/>
              <a:buNone/>
              <a:defRPr/>
            </a:pPr>
            <a:r>
              <a:rPr kumimoji="0" lang="en-US" altLang="zh-CN" sz="1600" b="0" i="0" kern="1200" cap="none" spc="0" normalizeH="0" baseline="0" noProof="0" dirty="0">
                <a:solidFill>
                  <a:schemeClr val="accent3">
                    <a:alpha val="50000"/>
                  </a:schemeClr>
                </a:solidFill>
                <a:latin typeface="Book Antiqua" panose="02040602050305030304" pitchFamily="18" charset="0"/>
                <a:ea typeface="Roboto" panose="02000000000000000000" pitchFamily="2" charset="0"/>
                <a:cs typeface="+mn-ea"/>
                <a:sym typeface="+mn-lt"/>
              </a:rPr>
              <a:t>	The project titled "STUDENT RESULT MANAGEMENT SYSTEM" is application developed to maintain the results of the students. a web based. This project contains three modules: register/login module, admin module and student module. Admin module is used to create and manage the subjects, classes and Add the students and their results. Student module used to provide the results of the students and can download the results. Registered users can access the database of the students. Which will provide details about subjects, classes, results, And student can download results.which is useful for the students.</a:t>
            </a:r>
            <a:endParaRPr kumimoji="0" lang="en-US" altLang="zh-CN" sz="1600" b="0" i="0" kern="1200" cap="none" spc="0" normalizeH="0" baseline="0" noProof="0" dirty="0">
              <a:solidFill>
                <a:schemeClr val="accent3">
                  <a:alpha val="50000"/>
                </a:schemeClr>
              </a:solidFill>
              <a:latin typeface="Book Antiqua" panose="02040602050305030304" pitchFamily="18" charset="0"/>
              <a:ea typeface="Roboto" panose="02000000000000000000" pitchFamily="2" charset="0"/>
              <a:cs typeface="+mn-ea"/>
              <a:sym typeface="+mn-lt"/>
            </a:endParaRPr>
          </a:p>
        </p:txBody>
      </p:sp>
      <p:cxnSp>
        <p:nvCxnSpPr>
          <p:cNvPr id="5" name="Straight Connector 4"/>
          <p:cNvCxnSpPr/>
          <p:nvPr/>
        </p:nvCxnSpPr>
        <p:spPr>
          <a:xfrm>
            <a:off x="3872865" y="407633"/>
            <a:ext cx="0" cy="206121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WBBME declares the result of WB Board 20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014" y="3251242"/>
            <a:ext cx="3797300" cy="252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am results Stock Photos, Royalty Free Exam results Images | Deposit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84" y="3074690"/>
            <a:ext cx="4065302" cy="2703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组合 3"/>
          <p:cNvGrpSpPr/>
          <p:nvPr/>
        </p:nvGrpSpPr>
        <p:grpSpPr>
          <a:xfrm>
            <a:off x="730885" y="1149985"/>
            <a:ext cx="10858496" cy="4800597"/>
            <a:chOff x="666750" y="1028700"/>
            <a:chExt cx="10858496" cy="4800597"/>
          </a:xfrm>
        </p:grpSpPr>
        <p:sp>
          <p:nvSpPr>
            <p:cNvPr id="5" name="Rectangle: Rounded Corners 20"/>
            <p:cNvSpPr/>
            <p:nvPr/>
          </p:nvSpPr>
          <p:spPr>
            <a:xfrm flipV="1">
              <a:off x="666750" y="1028700"/>
              <a:ext cx="10858496" cy="4800596"/>
            </a:xfrm>
            <a:prstGeom prst="roundRect">
              <a:avLst>
                <a:gd name="adj" fmla="val 3467"/>
              </a:avLst>
            </a:prstGeom>
            <a:solidFill>
              <a:schemeClr val="bg1"/>
            </a:solidFill>
            <a:ln w="12700" cap="flat" cmpd="sng" algn="ctr">
              <a:noFill/>
              <a:prstDash val="solid"/>
              <a:miter lim="800000"/>
            </a:ln>
            <a:effectLst>
              <a:outerShdw blurRad="558800" dist="558800" dir="5400000" sx="90000" sy="90000" algn="t" rotWithShape="0">
                <a:srgbClr val="18202B">
                  <a:alpha val="2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dirty="0">
                <a:ln>
                  <a:noFill/>
                </a:ln>
                <a:solidFill>
                  <a:prstClr val="white"/>
                </a:solidFill>
                <a:effectLst/>
                <a:uLnTx/>
                <a:uFillTx/>
                <a:latin typeface="Roboto" panose="02000000000000000000"/>
                <a:ea typeface="Roboto" panose="02000000000000000000" pitchFamily="2" charset="0"/>
                <a:cs typeface="+mn-ea"/>
              </a:endParaRPr>
            </a:p>
          </p:txBody>
        </p:sp>
        <p:sp>
          <p:nvSpPr>
            <p:cNvPr id="6" name="Rectangle: Rounded Corners 20"/>
            <p:cNvSpPr/>
            <p:nvPr/>
          </p:nvSpPr>
          <p:spPr>
            <a:xfrm rot="5400000" flipV="1">
              <a:off x="1460637" y="234813"/>
              <a:ext cx="4800597" cy="6388372"/>
            </a:xfrm>
            <a:prstGeom prst="round2SameRect">
              <a:avLst>
                <a:gd name="adj1" fmla="val 3140"/>
                <a:gd name="adj2"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dirty="0">
                <a:ln>
                  <a:noFill/>
                </a:ln>
                <a:solidFill>
                  <a:prstClr val="white"/>
                </a:solidFill>
                <a:effectLst/>
                <a:uLnTx/>
                <a:uFillTx/>
                <a:latin typeface="Roboto" panose="02000000000000000000"/>
                <a:ea typeface="Roboto" panose="02000000000000000000" pitchFamily="2" charset="0"/>
                <a:cs typeface="+mn-ea"/>
              </a:endParaRPr>
            </a:p>
          </p:txBody>
        </p:sp>
      </p:grpSp>
      <p:sp>
        <p:nvSpPr>
          <p:cNvPr id="2" name="Text Box 1"/>
          <p:cNvSpPr txBox="1"/>
          <p:nvPr/>
        </p:nvSpPr>
        <p:spPr>
          <a:xfrm>
            <a:off x="730884" y="1149984"/>
            <a:ext cx="6388371" cy="5078313"/>
          </a:xfrm>
          <a:prstGeom prst="rect">
            <a:avLst/>
          </a:prstGeom>
          <a:noFill/>
        </p:spPr>
        <p:txBody>
          <a:bodyPr wrap="square" rtlCol="0">
            <a:spAutoFit/>
          </a:bodyPr>
          <a:lstStyle/>
          <a:p>
            <a:r>
              <a:rPr lang="en-US" sz="2800" dirty="0">
                <a:latin typeface="Book Antiqua" panose="02040602050305030304" pitchFamily="18" charset="0"/>
              </a:rPr>
              <a:t>Introduction</a:t>
            </a:r>
            <a:endParaRPr lang="en-US" sz="2800" dirty="0">
              <a:latin typeface="Book Antiqua" panose="02040602050305030304" pitchFamily="18" charset="0"/>
            </a:endParaRPr>
          </a:p>
          <a:p>
            <a:endParaRPr lang="en-US" sz="1600" dirty="0">
              <a:latin typeface="Book Antiqua" panose="02040602050305030304" pitchFamily="18" charset="0"/>
            </a:endParaRPr>
          </a:p>
          <a:p>
            <a:pPr algn="l"/>
            <a:r>
              <a:rPr lang="en-IN" sz="1200" b="0" i="0" dirty="0">
                <a:effectLst/>
                <a:latin typeface="Book Antiqua" panose="02040602050305030304" pitchFamily="18" charset="0"/>
              </a:rPr>
              <a:t>Basic Concepts and Definitions</a:t>
            </a:r>
            <a:endParaRPr lang="en-IN" sz="1200" b="0" i="0" dirty="0">
              <a:effectLst/>
              <a:latin typeface="Book Antiqua" panose="02040602050305030304" pitchFamily="18" charset="0"/>
            </a:endParaRPr>
          </a:p>
          <a:p>
            <a:pPr>
              <a:buFont typeface="+mj-lt"/>
              <a:buAutoNum type="arabicPeriod"/>
            </a:pPr>
            <a:r>
              <a:rPr lang="en-IN" sz="1200" b="0" i="0" dirty="0">
                <a:effectLst/>
                <a:latin typeface="Book Antiqua" panose="02040602050305030304" pitchFamily="18" charset="0"/>
              </a:rPr>
              <a:t> Student Result Management System: It is a web-based application designed to manage and maintain the results of students. The system provides functionalities for registering and logging in users, managing subjects and classes, and generating and downloading student results.</a:t>
            </a:r>
            <a:endParaRPr lang="en-IN" sz="1200" b="0" i="0" dirty="0">
              <a:effectLst/>
              <a:latin typeface="Book Antiqua" panose="02040602050305030304" pitchFamily="18" charset="0"/>
            </a:endParaRPr>
          </a:p>
          <a:p>
            <a:pPr>
              <a:buFont typeface="+mj-lt"/>
              <a:buAutoNum type="arabicPeriod"/>
            </a:pPr>
            <a:r>
              <a:rPr lang="en-IN" sz="1200" b="0" i="0" dirty="0">
                <a:effectLst/>
                <a:latin typeface="Book Antiqua" panose="02040602050305030304" pitchFamily="18" charset="0"/>
              </a:rPr>
              <a:t> Modules: The system consists of three modules:</a:t>
            </a:r>
            <a:endParaRPr lang="en-IN" sz="1200" b="0" i="0" dirty="0">
              <a:effectLst/>
              <a:latin typeface="Book Antiqua" panose="02040602050305030304" pitchFamily="18" charset="0"/>
            </a:endParaRPr>
          </a:p>
          <a:p>
            <a:pPr marL="742950" lvl="1" indent="-285750">
              <a:buFont typeface="+mj-lt"/>
              <a:buAutoNum type="arabicPeriod"/>
            </a:pPr>
            <a:r>
              <a:rPr lang="en-IN" sz="1200" b="0" i="0" dirty="0">
                <a:effectLst/>
                <a:latin typeface="Book Antiqua" panose="02040602050305030304" pitchFamily="18" charset="0"/>
              </a:rPr>
              <a:t>Register/Login Module: This module allows users to create an account and log in to the system.</a:t>
            </a:r>
            <a:endParaRPr lang="en-IN" sz="1200" b="0" i="0" dirty="0">
              <a:effectLst/>
              <a:latin typeface="Book Antiqua" panose="02040602050305030304" pitchFamily="18" charset="0"/>
            </a:endParaRPr>
          </a:p>
          <a:p>
            <a:pPr marL="742950" lvl="1" indent="-285750">
              <a:buFont typeface="+mj-lt"/>
              <a:buAutoNum type="arabicPeriod"/>
            </a:pPr>
            <a:r>
              <a:rPr lang="en-IN" sz="1200" b="0" i="0" dirty="0">
                <a:effectLst/>
                <a:latin typeface="Book Antiqua" panose="02040602050305030304" pitchFamily="18" charset="0"/>
              </a:rPr>
              <a:t>Admin Module: The admin module is responsible for managing subjects, classes, and student records. Admins can add and update student information and results.</a:t>
            </a:r>
            <a:endParaRPr lang="en-IN" sz="1200" b="0" i="0" dirty="0">
              <a:effectLst/>
              <a:latin typeface="Book Antiqua" panose="02040602050305030304" pitchFamily="18" charset="0"/>
            </a:endParaRPr>
          </a:p>
          <a:p>
            <a:pPr marL="742950" lvl="1" indent="-285750">
              <a:buFont typeface="+mj-lt"/>
              <a:buAutoNum type="arabicPeriod"/>
            </a:pPr>
            <a:r>
              <a:rPr lang="en-IN" sz="1200" b="0" i="0" dirty="0">
                <a:effectLst/>
                <a:latin typeface="Book Antiqua" panose="02040602050305030304" pitchFamily="18" charset="0"/>
              </a:rPr>
              <a:t>Student Module: The student module enables students to access their results and download them for future reference. </a:t>
            </a:r>
            <a:endParaRPr lang="en-IN" sz="1200" b="0" i="0" dirty="0">
              <a:effectLst/>
              <a:latin typeface="Book Antiqua" panose="02040602050305030304" pitchFamily="18" charset="0"/>
            </a:endParaRPr>
          </a:p>
          <a:p>
            <a:pPr marL="285750" indent="-285750">
              <a:buFont typeface="+mj-lt"/>
              <a:buAutoNum type="arabicPeriod"/>
            </a:pPr>
            <a:r>
              <a:rPr lang="en-IN" sz="1200" b="0" i="0" dirty="0">
                <a:effectLst/>
                <a:latin typeface="Book Antiqua" panose="02040602050305030304" pitchFamily="18" charset="0"/>
              </a:rPr>
              <a:t>Database: The system utilizes a database to store and retrieve student information, subjects, classes, and results. It ensures efficient data management and retrieval.</a:t>
            </a:r>
            <a:endParaRPr lang="en-IN" sz="1200" b="0" i="0" dirty="0">
              <a:effectLst/>
              <a:latin typeface="Book Antiqua" panose="02040602050305030304" pitchFamily="18" charset="0"/>
            </a:endParaRPr>
          </a:p>
          <a:p>
            <a:pPr>
              <a:buFont typeface="+mj-lt"/>
              <a:buAutoNum type="arabicPeriod"/>
            </a:pPr>
            <a:r>
              <a:rPr lang="en-IN" sz="1200" b="0" i="0" dirty="0">
                <a:effectLst/>
                <a:latin typeface="Book Antiqua" panose="02040602050305030304" pitchFamily="18" charset="0"/>
              </a:rPr>
              <a:t>  User Access: Registered users, such as students and admin staff, have access to the system's database. They can view and interact with relevant information based on their assigned roles and permissions.</a:t>
            </a:r>
            <a:endParaRPr lang="en-IN" sz="1200" b="0" i="0" dirty="0">
              <a:effectLst/>
              <a:latin typeface="Book Antiqua" panose="02040602050305030304" pitchFamily="18" charset="0"/>
            </a:endParaRPr>
          </a:p>
          <a:p>
            <a:pPr algn="l"/>
            <a:endParaRPr lang="en-IN" sz="1200" b="0" i="0" dirty="0">
              <a:effectLst/>
              <a:latin typeface="Book Antiqua" panose="02040602050305030304" pitchFamily="18" charset="0"/>
            </a:endParaRPr>
          </a:p>
          <a:p>
            <a:pPr algn="l"/>
            <a:r>
              <a:rPr lang="en-IN" sz="1200" b="0" i="0" dirty="0">
                <a:effectLst/>
                <a:latin typeface="Book Antiqua" panose="02040602050305030304" pitchFamily="18" charset="0"/>
              </a:rPr>
              <a:t>Please note that you can customize and expand on these concepts and definitions based on your specific project and its requirements.</a:t>
            </a:r>
            <a:endParaRPr lang="en-IN" sz="1200" b="0" i="0" dirty="0">
              <a:effectLst/>
              <a:latin typeface="Book Antiqua" panose="02040602050305030304" pitchFamily="18" charset="0"/>
            </a:endParaRPr>
          </a:p>
          <a:p>
            <a:endParaRPr lang="en-US" sz="1600" dirty="0">
              <a:latin typeface="Book Antiqua" panose="02040602050305030304" pitchFamily="18" charset="0"/>
            </a:endParaRPr>
          </a:p>
        </p:txBody>
      </p:sp>
      <p:pic>
        <p:nvPicPr>
          <p:cNvPr id="3078" name="Picture 6" descr="500+ Exam Pictures | Download Free Images on Unsplas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9255" y="1149982"/>
            <a:ext cx="4470126" cy="4800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di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组合 3"/>
          <p:cNvGrpSpPr/>
          <p:nvPr/>
        </p:nvGrpSpPr>
        <p:grpSpPr>
          <a:xfrm>
            <a:off x="730885" y="1149985"/>
            <a:ext cx="10858496" cy="4800597"/>
            <a:chOff x="666750" y="1028700"/>
            <a:chExt cx="10858496" cy="4800597"/>
          </a:xfrm>
        </p:grpSpPr>
        <p:sp>
          <p:nvSpPr>
            <p:cNvPr id="5" name="Rectangle: Rounded Corners 20"/>
            <p:cNvSpPr/>
            <p:nvPr/>
          </p:nvSpPr>
          <p:spPr>
            <a:xfrm flipV="1">
              <a:off x="666750" y="1028700"/>
              <a:ext cx="10858496" cy="4800596"/>
            </a:xfrm>
            <a:prstGeom prst="roundRect">
              <a:avLst>
                <a:gd name="adj" fmla="val 3467"/>
              </a:avLst>
            </a:prstGeom>
            <a:solidFill>
              <a:schemeClr val="bg1"/>
            </a:solidFill>
            <a:ln w="12700" cap="flat" cmpd="sng" algn="ctr">
              <a:noFill/>
              <a:prstDash val="solid"/>
              <a:miter lim="800000"/>
            </a:ln>
            <a:effectLst>
              <a:outerShdw blurRad="558800" dist="558800" dir="5400000" sx="90000" sy="90000" algn="t" rotWithShape="0">
                <a:srgbClr val="18202B">
                  <a:alpha val="2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6" name="Rectangle: Rounded Corners 20"/>
            <p:cNvSpPr/>
            <p:nvPr/>
          </p:nvSpPr>
          <p:spPr>
            <a:xfrm rot="5400000" flipV="1">
              <a:off x="981076" y="714374"/>
              <a:ext cx="4800597" cy="5429249"/>
            </a:xfrm>
            <a:prstGeom prst="round2SameRect">
              <a:avLst>
                <a:gd name="adj1" fmla="val 3140"/>
                <a:gd name="adj2"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grpSp>
      <p:sp>
        <p:nvSpPr>
          <p:cNvPr id="2" name="Text Box 1"/>
          <p:cNvSpPr txBox="1"/>
          <p:nvPr/>
        </p:nvSpPr>
        <p:spPr>
          <a:xfrm>
            <a:off x="1083945" y="1583055"/>
            <a:ext cx="4723130" cy="4123055"/>
          </a:xfrm>
          <a:prstGeom prst="rect">
            <a:avLst/>
          </a:prstGeom>
          <a:noFill/>
        </p:spPr>
        <p:txBody>
          <a:bodyPr wrap="square" rtlCol="0">
            <a:spAutoFit/>
          </a:bodyPr>
          <a:lstStyle/>
          <a:p>
            <a:r>
              <a:rPr lang="en-US" sz="2800" dirty="0">
                <a:latin typeface="Book Antiqua" panose="02040602050305030304" pitchFamily="18" charset="0"/>
              </a:rPr>
              <a:t>EXISTING SYSTEM</a:t>
            </a:r>
            <a:endParaRPr lang="en-US" sz="2800" dirty="0">
              <a:latin typeface="Book Antiqua" panose="02040602050305030304" pitchFamily="18" charset="0"/>
            </a:endParaRPr>
          </a:p>
          <a:p>
            <a:endParaRPr lang="en-US" dirty="0"/>
          </a:p>
          <a:p>
            <a:pPr marL="285750" indent="-285750" algn="just">
              <a:buFont typeface="Arial" panose="020B0604020202020204" pitchFamily="34" charset="0"/>
              <a:buChar char="•"/>
            </a:pPr>
            <a:r>
              <a:rPr lang="en-US" dirty="0">
                <a:latin typeface="Book Antiqua" panose="02040602050305030304" pitchFamily="18" charset="0"/>
              </a:rPr>
              <a:t>Existing process of the getting information for the student is done manually.</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All the wanted information need to be provided by the administration.</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If the students want to know the results of the particular subject so their should wait for long time because work done manually.</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The information about their courses, results and other information accessing is not possible.</a:t>
            </a:r>
            <a:endParaRPr lang="en-US" dirty="0">
              <a:latin typeface="Book Antiqua" panose="02040602050305030304" pitchFamily="18" charset="0"/>
            </a:endParaRPr>
          </a:p>
        </p:txBody>
      </p:sp>
      <p:pic>
        <p:nvPicPr>
          <p:cNvPr id="4098" name="Picture 2" descr="Exam Photos, Download The BEST Free Exam Stock Photos &amp; HD Imag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60133" y="1149984"/>
            <a:ext cx="5429248" cy="4800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组合 3"/>
          <p:cNvGrpSpPr/>
          <p:nvPr/>
        </p:nvGrpSpPr>
        <p:grpSpPr>
          <a:xfrm>
            <a:off x="666750" y="1120140"/>
            <a:ext cx="10858496" cy="4800597"/>
            <a:chOff x="666750" y="1028700"/>
            <a:chExt cx="10858496" cy="4800597"/>
          </a:xfrm>
        </p:grpSpPr>
        <p:sp>
          <p:nvSpPr>
            <p:cNvPr id="5" name="Rectangle: Rounded Corners 20"/>
            <p:cNvSpPr/>
            <p:nvPr/>
          </p:nvSpPr>
          <p:spPr>
            <a:xfrm flipV="1">
              <a:off x="666750" y="1028700"/>
              <a:ext cx="10858496" cy="4800596"/>
            </a:xfrm>
            <a:prstGeom prst="roundRect">
              <a:avLst>
                <a:gd name="adj" fmla="val 3467"/>
              </a:avLst>
            </a:prstGeom>
            <a:solidFill>
              <a:schemeClr val="bg1"/>
            </a:solidFill>
            <a:ln w="12700" cap="flat" cmpd="sng" algn="ctr">
              <a:noFill/>
              <a:prstDash val="solid"/>
              <a:miter lim="800000"/>
            </a:ln>
            <a:effectLst>
              <a:outerShdw blurRad="558800" dist="558800" dir="5400000" sx="90000" sy="90000" algn="t" rotWithShape="0">
                <a:srgbClr val="18202B">
                  <a:alpha val="25000"/>
                </a:srgbClr>
              </a:outerShdw>
            </a:effectLst>
          </p:spPr>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ID" sz="1800"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6" name="Rectangle: Rounded Corners 20"/>
            <p:cNvSpPr/>
            <p:nvPr/>
          </p:nvSpPr>
          <p:spPr>
            <a:xfrm rot="5400000" flipV="1">
              <a:off x="981076" y="714374"/>
              <a:ext cx="4800597" cy="5429249"/>
            </a:xfrm>
            <a:prstGeom prst="round2SameRect">
              <a:avLst>
                <a:gd name="adj1" fmla="val 3140"/>
                <a:gd name="adj2"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p:spPr>
          <p:txBody>
            <a:bodyPr lIns="95237" tIns="47618" rIns="95237" bIns="47618" rtlCol="0" anchor="ctr"/>
            <a:lstStyle/>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grpSp>
      <p:sp>
        <p:nvSpPr>
          <p:cNvPr id="2" name="Text Box 1"/>
          <p:cNvSpPr txBox="1"/>
          <p:nvPr/>
        </p:nvSpPr>
        <p:spPr>
          <a:xfrm>
            <a:off x="1083945" y="1583055"/>
            <a:ext cx="4723130" cy="521970"/>
          </a:xfrm>
          <a:prstGeom prst="rect">
            <a:avLst/>
          </a:prstGeom>
          <a:noFill/>
        </p:spPr>
        <p:txBody>
          <a:bodyPr wrap="square" rtlCol="0">
            <a:spAutoFit/>
          </a:bodyPr>
          <a:lstStyle/>
          <a:p>
            <a:r>
              <a:rPr lang="en-US" sz="2800" dirty="0">
                <a:latin typeface="Book Antiqua" panose="02040602050305030304" pitchFamily="18" charset="0"/>
              </a:rPr>
              <a:t>System Requirements</a:t>
            </a:r>
            <a:endParaRPr lang="en-US" sz="2800" dirty="0">
              <a:latin typeface="Book Antiqua" panose="02040602050305030304" pitchFamily="18" charset="0"/>
            </a:endParaRPr>
          </a:p>
        </p:txBody>
      </p:sp>
      <p:sp>
        <p:nvSpPr>
          <p:cNvPr id="3" name="Text Box 2"/>
          <p:cNvSpPr txBox="1"/>
          <p:nvPr/>
        </p:nvSpPr>
        <p:spPr>
          <a:xfrm>
            <a:off x="1252220" y="2322830"/>
            <a:ext cx="4043680" cy="64516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Book Antiqua" panose="02040602050305030304" pitchFamily="18" charset="0"/>
              </a:rPr>
              <a:t>Hardware Requirements</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Software Requirements</a:t>
            </a:r>
            <a:endParaRPr lang="en-US" dirty="0">
              <a:latin typeface="Book Antiqua" panose="02040602050305030304" pitchFamily="18" charset="0"/>
            </a:endParaRPr>
          </a:p>
        </p:txBody>
      </p:sp>
      <p:sp>
        <p:nvSpPr>
          <p:cNvPr id="7" name="Text Box 6"/>
          <p:cNvSpPr txBox="1"/>
          <p:nvPr/>
        </p:nvSpPr>
        <p:spPr>
          <a:xfrm>
            <a:off x="1252220" y="3364230"/>
            <a:ext cx="4239895" cy="119888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ook Antiqua" panose="02040602050305030304" pitchFamily="18" charset="0"/>
              </a:rPr>
              <a:t>Front-End Design:-HTML, CSS, JavaScript, Bootstrap</a:t>
            </a:r>
            <a:endParaRPr lang="en-US" dirty="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Back-End Database:-Microsoft SQL server, PHP</a:t>
            </a:r>
            <a:endParaRPr lang="en-US" dirty="0">
              <a:latin typeface="Book Antiqua" panose="02040602050305030304" pitchFamily="18" charset="0"/>
            </a:endParaRPr>
          </a:p>
        </p:txBody>
      </p:sp>
      <p:pic>
        <p:nvPicPr>
          <p:cNvPr id="5122" name="Picture 2" descr="System Requirements Icon, HD Png Download , Transparent Png Image - PNGite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5998" y="1120139"/>
            <a:ext cx="5774050" cy="4800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组合 3"/>
          <p:cNvGrpSpPr/>
          <p:nvPr/>
        </p:nvGrpSpPr>
        <p:grpSpPr>
          <a:xfrm>
            <a:off x="730885" y="1149985"/>
            <a:ext cx="10858496" cy="4800597"/>
            <a:chOff x="666750" y="1028700"/>
            <a:chExt cx="10858496" cy="4800597"/>
          </a:xfrm>
        </p:grpSpPr>
        <p:sp>
          <p:nvSpPr>
            <p:cNvPr id="5" name="Rectangle: Rounded Corners 20"/>
            <p:cNvSpPr/>
            <p:nvPr/>
          </p:nvSpPr>
          <p:spPr>
            <a:xfrm flipV="1">
              <a:off x="666750" y="1028700"/>
              <a:ext cx="10858496" cy="4800596"/>
            </a:xfrm>
            <a:prstGeom prst="roundRect">
              <a:avLst>
                <a:gd name="adj" fmla="val 3467"/>
              </a:avLst>
            </a:prstGeom>
            <a:solidFill>
              <a:schemeClr val="bg1"/>
            </a:solidFill>
            <a:ln w="12700" cap="flat" cmpd="sng" algn="ctr">
              <a:noFill/>
              <a:prstDash val="solid"/>
              <a:miter lim="800000"/>
            </a:ln>
            <a:effectLst>
              <a:outerShdw blurRad="558800" dist="558800" dir="5400000" sx="90000" sy="90000" algn="t" rotWithShape="0">
                <a:srgbClr val="18202B">
                  <a:alpha val="2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sp>
          <p:nvSpPr>
            <p:cNvPr id="6" name="Rectangle: Rounded Corners 20"/>
            <p:cNvSpPr/>
            <p:nvPr/>
          </p:nvSpPr>
          <p:spPr>
            <a:xfrm rot="5400000" flipV="1">
              <a:off x="981076" y="714374"/>
              <a:ext cx="4800597" cy="5429249"/>
            </a:xfrm>
            <a:prstGeom prst="round2SameRect">
              <a:avLst>
                <a:gd name="adj1" fmla="val 3140"/>
                <a:gd name="adj2" fmla="val 0"/>
              </a:avLst>
            </a:prstGeom>
            <a:gradFill flip="none" rotWithShape="0">
              <a:gsLst>
                <a:gs pos="0">
                  <a:schemeClr val="accent1"/>
                </a:gs>
                <a:gs pos="100000">
                  <a:schemeClr val="accent1">
                    <a:lumMod val="60000"/>
                    <a:lumOff val="40000"/>
                  </a:schemeClr>
                </a:gs>
              </a:gsLst>
              <a:lin ang="2700000" scaled="0"/>
              <a:tileRect/>
            </a:gradFill>
            <a:ln w="12700" cap="flat" cmpd="sng" algn="ctr">
              <a:noFill/>
              <a:prstDash val="solid"/>
              <a:miter lim="800000"/>
            </a:ln>
            <a:effectLst/>
          </p:spPr>
          <p:txBody>
            <a:bodyPr lIns="95237" tIns="47618" rIns="95237" bIns="476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75" b="0" i="0" u="none" strike="noStrike" kern="0" cap="none" spc="0" normalizeH="0" baseline="0" noProof="0">
                <a:ln>
                  <a:noFill/>
                </a:ln>
                <a:solidFill>
                  <a:prstClr val="white"/>
                </a:solidFill>
                <a:effectLst/>
                <a:uLnTx/>
                <a:uFillTx/>
                <a:latin typeface="Roboto" panose="02000000000000000000"/>
                <a:ea typeface="Roboto" panose="02000000000000000000" pitchFamily="2" charset="0"/>
                <a:cs typeface="+mn-ea"/>
              </a:endParaRPr>
            </a:p>
          </p:txBody>
        </p:sp>
      </p:grpSp>
      <p:sp>
        <p:nvSpPr>
          <p:cNvPr id="2" name="Text Box 1"/>
          <p:cNvSpPr txBox="1"/>
          <p:nvPr/>
        </p:nvSpPr>
        <p:spPr>
          <a:xfrm>
            <a:off x="1083945" y="1583055"/>
            <a:ext cx="4723130" cy="4123055"/>
          </a:xfrm>
          <a:prstGeom prst="rect">
            <a:avLst/>
          </a:prstGeom>
          <a:noFill/>
        </p:spPr>
        <p:txBody>
          <a:bodyPr wrap="square" rtlCol="0">
            <a:spAutoFit/>
          </a:bodyPr>
          <a:lstStyle/>
          <a:p>
            <a:r>
              <a:rPr lang="en-US" sz="2800" dirty="0">
                <a:latin typeface="Book Antiqua" panose="02040602050305030304" pitchFamily="18" charset="0"/>
              </a:rPr>
              <a:t>PROPOSED SYSTEM</a:t>
            </a:r>
            <a:endParaRPr lang="en-US" sz="2800" dirty="0">
              <a:latin typeface="Book Antiqua" panose="02040602050305030304" pitchFamily="18" charset="0"/>
            </a:endParaRPr>
          </a:p>
          <a:p>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We have successfully proposed the "STUDENT RESULT MANAGEMENT SYSTEM" for replacing the manual work of the administration.</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By this application student can easily access the modules like student results and courses other information required to student.</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This application is flexible and can easily access by the student.</a:t>
            </a:r>
            <a:endParaRPr lang="en-US" dirty="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So the time taken for getting the information will be reduces.</a:t>
            </a:r>
            <a:endParaRPr lang="en-US" dirty="0">
              <a:latin typeface="Book Antiqua" panose="02040602050305030304" pitchFamily="18" charset="0"/>
            </a:endParaRPr>
          </a:p>
        </p:txBody>
      </p:sp>
      <p:sp>
        <p:nvSpPr>
          <p:cNvPr id="3" name="Rectangles 2"/>
          <p:cNvSpPr/>
          <p:nvPr/>
        </p:nvSpPr>
        <p:spPr>
          <a:xfrm>
            <a:off x="6604000" y="5235575"/>
            <a:ext cx="16002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4051" y="2831646"/>
            <a:ext cx="5177064" cy="1194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743" y="435428"/>
            <a:ext cx="5396029" cy="523220"/>
          </a:xfrm>
          <a:prstGeom prst="rect">
            <a:avLst/>
          </a:prstGeom>
          <a:noFill/>
        </p:spPr>
        <p:txBody>
          <a:bodyPr wrap="none" rtlCol="0">
            <a:spAutoFit/>
          </a:bodyPr>
          <a:lstStyle/>
          <a:p>
            <a:r>
              <a:rPr lang="en-US" sz="2800" dirty="0">
                <a:latin typeface="Book Antiqua" panose="02040602050305030304" pitchFamily="18" charset="0"/>
              </a:rPr>
              <a:t>Results/Performance Evaluation</a:t>
            </a:r>
            <a:endParaRPr lang="en-US" sz="2800" dirty="0">
              <a:latin typeface="Book Antiqua" panose="02040602050305030304" pitchFamily="18" charset="0"/>
            </a:endParaRPr>
          </a:p>
        </p:txBody>
      </p:sp>
      <p:pic>
        <p:nvPicPr>
          <p:cNvPr id="6" name="Picture 5"/>
          <p:cNvPicPr>
            <a:picLocks noChangeAspect="1"/>
          </p:cNvPicPr>
          <p:nvPr/>
        </p:nvPicPr>
        <p:blipFill>
          <a:blip r:embed="rId1"/>
          <a:stretch>
            <a:fillRect/>
          </a:stretch>
        </p:blipFill>
        <p:spPr>
          <a:xfrm>
            <a:off x="500743" y="1609598"/>
            <a:ext cx="9575416" cy="4443591"/>
          </a:xfrm>
          <a:prstGeom prst="rect">
            <a:avLst/>
          </a:prstGeom>
        </p:spPr>
      </p:pic>
      <p:sp>
        <p:nvSpPr>
          <p:cNvPr id="7" name="TextBox 6"/>
          <p:cNvSpPr txBox="1"/>
          <p:nvPr/>
        </p:nvSpPr>
        <p:spPr>
          <a:xfrm>
            <a:off x="500743" y="1099457"/>
            <a:ext cx="1584088" cy="369332"/>
          </a:xfrm>
          <a:prstGeom prst="rect">
            <a:avLst/>
          </a:prstGeom>
          <a:noFill/>
        </p:spPr>
        <p:txBody>
          <a:bodyPr wrap="none" rtlCol="0">
            <a:spAutoFit/>
          </a:bodyPr>
          <a:lstStyle/>
          <a:p>
            <a:r>
              <a:rPr lang="en-US" dirty="0"/>
              <a:t>1. Login Page</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743" y="435428"/>
            <a:ext cx="5396029" cy="523220"/>
          </a:xfrm>
          <a:prstGeom prst="rect">
            <a:avLst/>
          </a:prstGeom>
          <a:noFill/>
        </p:spPr>
        <p:txBody>
          <a:bodyPr wrap="none" rtlCol="0">
            <a:spAutoFit/>
          </a:bodyPr>
          <a:lstStyle/>
          <a:p>
            <a:r>
              <a:rPr lang="en-US" sz="2800" dirty="0">
                <a:latin typeface="Book Antiqua" panose="02040602050305030304" pitchFamily="18" charset="0"/>
              </a:rPr>
              <a:t>Results/Performance Evaluation</a:t>
            </a:r>
            <a:endParaRPr lang="en-US" sz="2800" dirty="0">
              <a:latin typeface="Book Antiqua" panose="02040602050305030304" pitchFamily="18" charset="0"/>
            </a:endParaRPr>
          </a:p>
        </p:txBody>
      </p:sp>
      <p:sp>
        <p:nvSpPr>
          <p:cNvPr id="7" name="TextBox 6"/>
          <p:cNvSpPr txBox="1"/>
          <p:nvPr/>
        </p:nvSpPr>
        <p:spPr>
          <a:xfrm>
            <a:off x="500743" y="1099457"/>
            <a:ext cx="2585964" cy="369332"/>
          </a:xfrm>
          <a:prstGeom prst="rect">
            <a:avLst/>
          </a:prstGeom>
          <a:noFill/>
        </p:spPr>
        <p:txBody>
          <a:bodyPr wrap="none" rtlCol="0">
            <a:spAutoFit/>
          </a:bodyPr>
          <a:lstStyle/>
          <a:p>
            <a:r>
              <a:rPr lang="en-US" dirty="0"/>
              <a:t>2. Create Student Class</a:t>
            </a:r>
            <a:endParaRPr lang="en-US" dirty="0"/>
          </a:p>
        </p:txBody>
      </p:sp>
      <p:pic>
        <p:nvPicPr>
          <p:cNvPr id="3" name="Picture 2"/>
          <p:cNvPicPr>
            <a:picLocks noChangeAspect="1"/>
          </p:cNvPicPr>
          <p:nvPr/>
        </p:nvPicPr>
        <p:blipFill>
          <a:blip r:embed="rId1"/>
          <a:stretch>
            <a:fillRect/>
          </a:stretch>
        </p:blipFill>
        <p:spPr>
          <a:xfrm>
            <a:off x="500743" y="1609598"/>
            <a:ext cx="9485373" cy="4431447"/>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Theme">
  <a:themeElements>
    <a:clrScheme name="wps 01">
      <a:dk1>
        <a:sysClr val="windowText" lastClr="000000"/>
      </a:dk1>
      <a:lt1>
        <a:sysClr val="window" lastClr="FFFFFF"/>
      </a:lt1>
      <a:dk2>
        <a:srgbClr val="44546A"/>
      </a:dk2>
      <a:lt2>
        <a:srgbClr val="E7E6E6"/>
      </a:lt2>
      <a:accent1>
        <a:srgbClr val="017BFF"/>
      </a:accent1>
      <a:accent2>
        <a:srgbClr val="F4F5F7"/>
      </a:accent2>
      <a:accent3>
        <a:srgbClr val="18202B"/>
      </a:accent3>
      <a:accent4>
        <a:srgbClr val="FFC000"/>
      </a:accent4>
      <a:accent5>
        <a:srgbClr val="4472C4"/>
      </a:accent5>
      <a:accent6>
        <a:srgbClr val="70AD47"/>
      </a:accent6>
      <a:hlink>
        <a:srgbClr val="0563C1"/>
      </a:hlink>
      <a:folHlink>
        <a:srgbClr val="954F72"/>
      </a:folHlink>
    </a:clrScheme>
    <a:fontScheme name="自定义 14">
      <a:majorFont>
        <a:latin typeface="Roboto Black"/>
        <a:ea typeface="Roboto Black"/>
        <a:cs typeface=""/>
      </a:majorFont>
      <a:minorFont>
        <a:latin typeface="Roboto"/>
        <a:ea typeface="Robo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4599</Words>
  <Application>WPS Presentation</Application>
  <PresentationFormat>Widescreen</PresentationFormat>
  <Paragraphs>115</Paragraphs>
  <Slides>15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Roboto</vt:lpstr>
      <vt:lpstr>Roboto</vt:lpstr>
      <vt:lpstr>Roboto Black</vt:lpstr>
      <vt:lpstr>Book Antiqua</vt:lpstr>
      <vt:lpstr>Wingdings</vt:lpstr>
      <vt:lpstr>Arial Black</vt:lpstr>
      <vt:lpstr>Symbol</vt:lpstr>
      <vt:lpstr>Kanit SemiBold</vt:lpstr>
      <vt:lpstr>Microsoft Sans Serif</vt:lpstr>
      <vt:lpstr>等线</vt:lpstr>
      <vt:lpstr>Microsoft YaHei</vt:lpstr>
      <vt:lpstr>Arial Unicode MS</vt:lpstr>
      <vt:lpstr>Calibri</vt:lpstr>
      <vt:lpstr>Bodoni MT Black</vt:lpstr>
      <vt:lpstr>Rockwell Extra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jahnavi</cp:lastModifiedBy>
  <cp:revision>22</cp:revision>
  <dcterms:created xsi:type="dcterms:W3CDTF">2022-08-04T09:39:00Z</dcterms:created>
  <dcterms:modified xsi:type="dcterms:W3CDTF">2023-05-22T05:40:57Z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0A47307419784421AF1DB8C42E91B513</vt:lpwstr>
  </property>
  <property fmtid="{D5CDD505-2E9C-101B-9397-08002B2CF9AE}" pid="3" name="KSOProductBuildVer">
    <vt:lpwstr>1033-11.2.0.11537</vt:lpwstr>
  </property>
</Properties>
</file>